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4" r:id="rId41"/>
    <p:sldId id="295" r:id="rId42"/>
    <p:sldId id="296" r:id="rId43"/>
    <p:sldId id="297" r:id="rId44"/>
    <p:sldId id="300" r:id="rId45"/>
    <p:sldId id="301" r:id="rId46"/>
    <p:sldId id="302" r:id="rId47"/>
  </p:sldIdLst>
  <p:sldSz cx="9144000" cy="5715000"/>
  <p:notesSz cx="6858000" cy="9144000"/>
  <p:embeddedFontLst>
    <p:embeddedFont>
      <p:font typeface="Corbel" panose="020B0503020204020204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9AA0A6"/>
          </p15:clr>
        </p15:guide>
        <p15:guide id="2" orient="horz" pos="1800" userDrawn="1">
          <p15:clr>
            <a:srgbClr val="9AA0A6"/>
          </p15:clr>
        </p15:guide>
        <p15:guide id="3" pos="396" userDrawn="1">
          <p15:clr>
            <a:srgbClr val="9AA0A6"/>
          </p15:clr>
        </p15:guide>
        <p15:guide id="4" orient="horz" pos="2786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B4AC0BA-9F5B-4C63-8A6E-42DD0C0CAD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0EDA10F3-CF0B-4245-A653-4DADC8607F5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pos="2880"/>
        <p:guide orient="horz" pos="1800"/>
        <p:guide pos="396"/>
        <p:guide orient="horz" pos="2786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4" Type="http://schemas.openxmlformats.org/officeDocument/2006/relationships/font" Target="fonts/font4.fntdata"/><Relationship Id="rId53" Type="http://schemas.openxmlformats.org/officeDocument/2006/relationships/font" Target="fonts/font3.fntdata"/><Relationship Id="rId52" Type="http://schemas.openxmlformats.org/officeDocument/2006/relationships/font" Target="fonts/font2.fntdata"/><Relationship Id="rId51" Type="http://schemas.openxmlformats.org/officeDocument/2006/relationships/font" Target="fonts/font1.fntdata"/><Relationship Id="rId50" Type="http://schemas.openxmlformats.org/officeDocument/2006/relationships/tableStyles" Target="tableStyles.xml"/><Relationship Id="rId5" Type="http://schemas.openxmlformats.org/officeDocument/2006/relationships/slide" Target="slides/slide2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7d0028bb5_0_71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7d0028bb5_0_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1b9c339e_0_0:notes"/>
          <p:cNvSpPr/>
          <p:nvPr>
            <p:ph type="sldImg" idx="2"/>
          </p:nvPr>
        </p:nvSpPr>
        <p:spPr>
          <a:xfrm>
            <a:off x="686109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1b9c339e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31b9c339e_0_15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31b9c339e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1b9c339e_0_27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1b9c339e_0_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31b9c339e_0_34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31b9c339e_0_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31b9c339e_0_47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31b9c339e_0_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326caa928_0_154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326caa928_0_1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31b9c339e_0_134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31b9c339e_0_1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31b9c339e_0_144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31b9c339e_0_1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31b9c339e_0_169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31b9c339e_0_1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31b9c339e_0_178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31b9c339e_0_17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439ef8c37_1_607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439ef8c37_1_6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31b9c339e_1_5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31b9c339e_1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31b9c339e_1_17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31b9c339e_1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57ea27c4b_0_9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57ea27c4b_0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57ea27c4b_0_28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657ea27c4b_0_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31b9c339e_1_36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631b9c339e_1_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31b9c339e_0_139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31b9c339e_0_1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631b9c339e_0_466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631b9c339e_0_46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326caa928_0_26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6326caa928_0_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326caa928_0_39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326caa928_0_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326caa928_0_122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6326caa928_0_1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cc3b9c11f_0_0:notes"/>
          <p:cNvSpPr/>
          <p:nvPr>
            <p:ph type="sldImg" idx="2"/>
          </p:nvPr>
        </p:nvSpPr>
        <p:spPr>
          <a:xfrm>
            <a:off x="686672" y="685800"/>
            <a:ext cx="548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cc3b9c11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" name="Google Shape;97;g5cc3b9c11f_0_0:notes"/>
          <p:cNvSpPr txBox="1"/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31b9c339e_0_516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31b9c339e_0_5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31b9c339e_0_643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31b9c339e_0_6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31b9c339e_0_521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631b9c339e_0_5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84d7853693_0_0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84d7853693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631b9c339e_1_120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631b9c339e_1_1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75b8bafc21_0_0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75b8bafc2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75b8bafc21_0_6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75b8bafc21_0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76f9a5f451_0_18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76f9a5f451_0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7802ea5e45_0_0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7802ea5e45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7802ea5e45_0_9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7802ea5e45_0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6c6c09fcc_0_224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6c6c09fcc_0_2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76f9a5f451_0_1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76f9a5f451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75b8bafc21_0_12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75b8bafc21_0_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64f7dbfa74_2_0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64f7dbfa74_2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32505fe75_1_94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32505fe75_1_9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32505fe75_1_322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32505fe75_1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https://www.pix4d.com/blog/construction-surveys-point-cloud-classification</a:t>
            </a:r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07c0a095_0_141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07c0a095_0_1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cc3b9c11f_0_329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cc3b9c11f_0_3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cc3b9c11f_0_353:notes"/>
          <p:cNvSpPr/>
          <p:nvPr>
            <p:ph type="sldImg" idx="2"/>
          </p:nvPr>
        </p:nvSpPr>
        <p:spPr>
          <a:xfrm>
            <a:off x="686109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cc3b9c11f_0_3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cc3b9c11f_0_402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cc3b9c11f_0_40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31b9c339e_0_129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31b9c339e_0_1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3"/>
            <a:ext cx="6858000" cy="1989667"/>
          </a:xfrm>
        </p:spPr>
        <p:txBody>
          <a:bodyPr anchor="b"/>
          <a:lstStyle>
            <a:lvl1pPr algn="ctr">
              <a:defRPr sz="375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50" indent="0" algn="ctr">
              <a:buNone/>
              <a:defRPr sz="1250"/>
            </a:lvl2pPr>
            <a:lvl3pPr marL="571500" indent="0" algn="ctr">
              <a:buNone/>
              <a:defRPr sz="1125"/>
            </a:lvl3pPr>
            <a:lvl4pPr marL="857250" indent="0" algn="ctr">
              <a:buNone/>
              <a:defRPr sz="1000"/>
            </a:lvl4pPr>
            <a:lvl5pPr marL="1143000" indent="0" algn="ctr">
              <a:buNone/>
              <a:defRPr sz="1000"/>
            </a:lvl5pPr>
            <a:lvl6pPr marL="1428750" indent="0" algn="ctr">
              <a:buNone/>
              <a:defRPr sz="1000"/>
            </a:lvl6pPr>
            <a:lvl7pPr marL="1714500" indent="0" algn="ctr">
              <a:buNone/>
              <a:defRPr sz="1000"/>
            </a:lvl7pPr>
            <a:lvl8pPr marL="2000250" indent="0" algn="ctr">
              <a:buNone/>
              <a:defRPr sz="1000"/>
            </a:lvl8pPr>
            <a:lvl9pPr marL="2286000" indent="0" algn="ctr">
              <a:buNone/>
              <a:defRPr sz="10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5293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375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285750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50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25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30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75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5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25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60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2504" cy="37716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333500"/>
            <a:ext cx="4032504" cy="37716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400969"/>
            <a:ext cx="3868340" cy="686593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087563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4"/>
            <a:ext cx="4629150" cy="4061354"/>
          </a:xfrm>
        </p:spPr>
        <p:txBody>
          <a:bodyPr/>
          <a:lstStyle>
            <a:lvl1pPr>
              <a:defRPr sz="2000"/>
            </a:lvl1pPr>
            <a:lvl2pPr>
              <a:defRPr sz="1750"/>
            </a:lvl2pPr>
            <a:lvl3pPr>
              <a:defRPr sz="1500"/>
            </a:lvl3pPr>
            <a:lvl4pPr>
              <a:defRPr sz="1250"/>
            </a:lvl4pPr>
            <a:lvl5pPr>
              <a:defRPr sz="12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000"/>
            </a:lvl1pPr>
            <a:lvl2pPr marL="285750" indent="0">
              <a:buNone/>
              <a:defRPr sz="875"/>
            </a:lvl2pPr>
            <a:lvl3pPr marL="571500" indent="0">
              <a:buNone/>
              <a:defRPr sz="750"/>
            </a:lvl3pPr>
            <a:lvl4pPr marL="857250" indent="0">
              <a:buNone/>
              <a:defRPr sz="625"/>
            </a:lvl4pPr>
            <a:lvl5pPr marL="1143000" indent="0">
              <a:buNone/>
              <a:defRPr sz="625"/>
            </a:lvl5pPr>
            <a:lvl6pPr marL="1428750" indent="0">
              <a:buNone/>
              <a:defRPr sz="625"/>
            </a:lvl6pPr>
            <a:lvl7pPr marL="1714500" indent="0">
              <a:buNone/>
              <a:defRPr sz="625"/>
            </a:lvl7pPr>
            <a:lvl8pPr marL="2000250" indent="0">
              <a:buNone/>
              <a:defRPr sz="625"/>
            </a:lvl8pPr>
            <a:lvl9pPr marL="2286000" indent="0">
              <a:buNone/>
              <a:defRPr sz="62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822854"/>
            <a:ext cx="4629150" cy="4061354"/>
          </a:xfrm>
        </p:spPr>
        <p:txBody>
          <a:bodyPr/>
          <a:lstStyle>
            <a:lvl1pPr marL="0" indent="0">
              <a:buNone/>
              <a:defRPr sz="2000"/>
            </a:lvl1pPr>
            <a:lvl2pPr marL="285750" indent="0">
              <a:buNone/>
              <a:defRPr sz="1750"/>
            </a:lvl2pPr>
            <a:lvl3pPr marL="571500" indent="0">
              <a:buNone/>
              <a:defRPr sz="1500"/>
            </a:lvl3pPr>
            <a:lvl4pPr marL="857250" indent="0">
              <a:buNone/>
              <a:defRPr sz="1250"/>
            </a:lvl4pPr>
            <a:lvl5pPr marL="1143000" indent="0">
              <a:buNone/>
              <a:defRPr sz="1250"/>
            </a:lvl5pPr>
            <a:lvl6pPr marL="1428750" indent="0">
              <a:buNone/>
              <a:defRPr sz="1250"/>
            </a:lvl6pPr>
            <a:lvl7pPr marL="1714500" indent="0">
              <a:buNone/>
              <a:defRPr sz="1250"/>
            </a:lvl7pPr>
            <a:lvl8pPr marL="2000250" indent="0">
              <a:buNone/>
              <a:defRPr sz="1250"/>
            </a:lvl8pPr>
            <a:lvl9pPr marL="2286000" indent="0">
              <a:buNone/>
              <a:defRPr sz="12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000"/>
            </a:lvl1pPr>
            <a:lvl2pPr marL="285750" indent="0">
              <a:buNone/>
              <a:defRPr sz="875"/>
            </a:lvl2pPr>
            <a:lvl3pPr marL="571500" indent="0">
              <a:buNone/>
              <a:defRPr sz="750"/>
            </a:lvl3pPr>
            <a:lvl4pPr marL="857250" indent="0">
              <a:buNone/>
              <a:defRPr sz="625"/>
            </a:lvl4pPr>
            <a:lvl5pPr marL="1143000" indent="0">
              <a:buNone/>
              <a:defRPr sz="625"/>
            </a:lvl5pPr>
            <a:lvl6pPr marL="1428750" indent="0">
              <a:buNone/>
              <a:defRPr sz="625"/>
            </a:lvl6pPr>
            <a:lvl7pPr marL="1714500" indent="0">
              <a:buNone/>
              <a:defRPr sz="625"/>
            </a:lvl7pPr>
            <a:lvl8pPr marL="2000250" indent="0">
              <a:buNone/>
              <a:defRPr sz="625"/>
            </a:lvl8pPr>
            <a:lvl9pPr marL="2286000" indent="0">
              <a:buNone/>
              <a:defRPr sz="62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457200" y="5204354"/>
            <a:ext cx="2133600" cy="3968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165"/>
            </a:lvl1pPr>
          </a:lstStyle>
          <a:p/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3124200" y="5204354"/>
            <a:ext cx="2895600" cy="3968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165"/>
            </a:lvl1pPr>
          </a:lstStyle>
          <a:p>
            <a:pPr lvl="0"/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6553200" y="5204354"/>
            <a:ext cx="2133600" cy="3968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165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marL="0" lvl="0" indent="0" algn="ctr" defTabSz="7620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65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5750" lvl="0" indent="-285750" algn="l" defTabSz="762000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•"/>
        <a:defRPr sz="266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19125" lvl="1" indent="-238125" algn="l" defTabSz="762000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–"/>
        <a:defRPr sz="23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52500" lvl="2" indent="-190500" algn="l" defTabSz="762000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33500" lvl="3" indent="-190500" algn="l" defTabSz="762000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–"/>
        <a:defRPr sz="166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714500" lvl="4" indent="-190500" algn="l" defTabSz="762000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6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095500" lvl="5" indent="-190500" algn="l" defTabSz="762000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6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476500" lvl="6" indent="-190500" algn="l" defTabSz="762000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6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7500" lvl="7" indent="-190500" algn="l" defTabSz="762000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6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238500" lvl="8" indent="-190500" algn="l" defTabSz="762000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6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7620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81000" lvl="1" indent="0" algn="l" defTabSz="7620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762000" lvl="2" indent="0" algn="l" defTabSz="7620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143000" lvl="3" indent="0" algn="l" defTabSz="7620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524000" lvl="4" indent="0" algn="l" defTabSz="7620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905000" lvl="5" indent="0" algn="l" defTabSz="7620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286000" lvl="6" indent="0" algn="l" defTabSz="7620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2667000" lvl="7" indent="0" algn="l" defTabSz="7620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048000" lvl="8" indent="0" algn="l" defTabSz="7620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://playground.tensorflow.org/" TargetMode="Externa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4.jpeg"/><Relationship Id="rId7" Type="http://schemas.openxmlformats.org/officeDocument/2006/relationships/image" Target="../media/image33.jpeg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7.jpeg"/><Relationship Id="rId10" Type="http://schemas.openxmlformats.org/officeDocument/2006/relationships/notesSlide" Target="../notesSlides/notesSlide21.xml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8.jpeg"/><Relationship Id="rId7" Type="http://schemas.openxmlformats.org/officeDocument/2006/relationships/image" Target="../media/image33.jpeg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3" Type="http://schemas.openxmlformats.org/officeDocument/2006/relationships/image" Target="../media/image29.jpeg"/><Relationship Id="rId2" Type="http://schemas.openxmlformats.org/officeDocument/2006/relationships/image" Target="../media/image7.jpeg"/><Relationship Id="rId10" Type="http://schemas.openxmlformats.org/officeDocument/2006/relationships/notesSlide" Target="../notesSlides/notesSlide22.xml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6.jpeg"/><Relationship Id="rId7" Type="http://schemas.openxmlformats.org/officeDocument/2006/relationships/image" Target="../media/image38.jpeg"/><Relationship Id="rId6" Type="http://schemas.openxmlformats.org/officeDocument/2006/relationships/image" Target="../media/image33.jpeg"/><Relationship Id="rId5" Type="http://schemas.openxmlformats.org/officeDocument/2006/relationships/image" Target="../media/image37.jpeg"/><Relationship Id="rId4" Type="http://schemas.openxmlformats.org/officeDocument/2006/relationships/image" Target="../media/image35.jpeg"/><Relationship Id="rId3" Type="http://schemas.openxmlformats.org/officeDocument/2006/relationships/image" Target="../media/image29.jpeg"/><Relationship Id="rId2" Type="http://schemas.openxmlformats.org/officeDocument/2006/relationships/image" Target="../media/image7.jpeg"/><Relationship Id="rId10" Type="http://schemas.openxmlformats.org/officeDocument/2006/relationships/notesSlide" Target="../notesSlides/notesSlide23.xml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hyperlink" Target="https://www.cdc.gov/growthcharts/who/boys_length_weight.htm" TargetMode="External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hyperlink" Target="https://scikit-learn.org/stable/modules/model_evaluation.html#regression-metric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55.png"/><Relationship Id="rId2" Type="http://schemas.openxmlformats.org/officeDocument/2006/relationships/hyperlink" Target="https://towardsdatascience.com/road-segmentation-727fb41c51af" TargetMode="External"/><Relationship Id="rId1" Type="http://schemas.openxmlformats.org/officeDocument/2006/relationships/hyperlink" Target="https://medium.com/@paulymorphous?source=post_page-----727fb41c51af--------------------------------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hyperlink" Target="http://archive.ics.uci.edu/ml/datasets/Iri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ctrTitle"/>
          </p:nvPr>
        </p:nvSpPr>
        <p:spPr>
          <a:xfrm>
            <a:off x="228600" y="1447800"/>
            <a:ext cx="7780655" cy="1989455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</a:t>
            </a:r>
            <a:r>
              <a:rPr lang="en-GB"/>
              <a:t>achine learning for spatial data</a:t>
            </a:r>
            <a:r>
              <a:rPr lang="en-GB"/>
              <a:t> </a:t>
            </a:r>
            <a:endParaRPr lang="en-GB"/>
          </a:p>
        </p:txBody>
      </p:sp>
      <p:sp>
        <p:nvSpPr>
          <p:cNvPr id="86" name="Google Shape;86;p15"/>
          <p:cNvSpPr txBox="1"/>
          <p:nvPr>
            <p:ph type="subTitle" idx="1"/>
          </p:nvPr>
        </p:nvSpPr>
        <p:spPr>
          <a:xfrm>
            <a:off x="228600" y="3643550"/>
            <a:ext cx="4556700" cy="137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altLang="en-GB"/>
              <a:t>RCC-GIS</a:t>
            </a:r>
            <a:endParaRPr lang="en-US" altLang="en-GB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lang="en-US" altLang="en-GB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altLang="en-GB"/>
              <a:t>Parmanand Sinha, </a:t>
            </a:r>
            <a:endParaRPr lang="en-US" altLang="en-GB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altLang="en-GB"/>
              <a:t>Research Computing Center</a:t>
            </a:r>
            <a:endParaRPr lang="en-US" altLang="en-GB"/>
          </a:p>
        </p:txBody>
      </p:sp>
      <p:sp>
        <p:nvSpPr>
          <p:cNvPr id="87" name="Google Shape;87;p15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919788" y="1528750"/>
            <a:ext cx="2614936" cy="263102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Model, training and inference</a:t>
            </a:r>
            <a:endParaRPr lang="en-GB" sz="3200"/>
          </a:p>
        </p:txBody>
      </p:sp>
      <p:sp>
        <p:nvSpPr>
          <p:cNvPr id="196" name="Google Shape;196;p24"/>
          <p:cNvSpPr txBox="1"/>
          <p:nvPr>
            <p:ph type="body" idx="1"/>
          </p:nvPr>
        </p:nvSpPr>
        <p:spPr>
          <a:xfrm>
            <a:off x="628650" y="1250728"/>
            <a:ext cx="4620600" cy="116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2000" i="1"/>
              <a:t>Example:</a:t>
            </a:r>
            <a:r>
              <a:rPr lang="en-GB" sz="2000"/>
              <a:t> we want to classify some data into two classes</a:t>
            </a:r>
            <a:endParaRPr lang="en-GB" sz="2000"/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919800" y="1538263"/>
            <a:ext cx="2614936" cy="261493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 txBox="1"/>
          <p:nvPr>
            <p:ph type="body" idx="1"/>
          </p:nvPr>
        </p:nvSpPr>
        <p:spPr>
          <a:xfrm>
            <a:off x="628650" y="2092685"/>
            <a:ext cx="4620600" cy="6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2000"/>
              <a:t>Select the type of </a:t>
            </a:r>
            <a:r>
              <a:rPr lang="en-GB" sz="2000" b="1"/>
              <a:t>model</a:t>
            </a:r>
            <a:r>
              <a:rPr lang="en-GB" sz="2000"/>
              <a:t> to map inputs </a:t>
            </a:r>
            <a:r>
              <a:rPr lang="en-GB" sz="2000" b="1">
                <a:latin typeface="Droid Serif"/>
                <a:ea typeface="Droid Serif"/>
                <a:cs typeface="Droid Serif"/>
                <a:sym typeface="Droid Serif"/>
              </a:rPr>
              <a:t>x</a:t>
            </a:r>
            <a:r>
              <a:rPr lang="en-GB" sz="2000"/>
              <a:t> to outputs </a:t>
            </a:r>
            <a:r>
              <a:rPr lang="en-GB" sz="2000" i="1">
                <a:latin typeface="Droid Serif"/>
                <a:ea typeface="Droid Serif"/>
                <a:cs typeface="Droid Serif"/>
                <a:sym typeface="Droid Serif"/>
              </a:rPr>
              <a:t>y</a:t>
            </a:r>
            <a:endParaRPr lang="en-GB" sz="2000" i="1"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919788" y="1538263"/>
            <a:ext cx="2614936" cy="261493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>
            <p:ph type="body" idx="1"/>
          </p:nvPr>
        </p:nvSpPr>
        <p:spPr>
          <a:xfrm>
            <a:off x="628650" y="3453590"/>
            <a:ext cx="4620600" cy="116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AutoNum type="arabicPeriod" startAt="2"/>
            </a:pPr>
            <a:r>
              <a:rPr lang="en-GB" sz="2000"/>
              <a:t>We </a:t>
            </a:r>
            <a:r>
              <a:rPr lang="en-GB" sz="2000" b="1"/>
              <a:t>train</a:t>
            </a:r>
            <a:r>
              <a:rPr lang="en-GB" sz="2000"/>
              <a:t> the model: find good values for the parameters 𝜃</a:t>
            </a:r>
            <a:endParaRPr lang="en-GB" sz="2000"/>
          </a:p>
        </p:txBody>
      </p:sp>
      <p:sp>
        <p:nvSpPr>
          <p:cNvPr id="201" name="Google Shape;201;p24"/>
          <p:cNvSpPr txBox="1"/>
          <p:nvPr/>
        </p:nvSpPr>
        <p:spPr>
          <a:xfrm>
            <a:off x="4045525" y="5247475"/>
            <a:ext cx="38748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Images generated with 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http://playground.tensorflow.org/</a:t>
            </a:r>
            <a:r>
              <a:rPr lang="en-GB" sz="800"/>
              <a:t> </a:t>
            </a:r>
            <a:endParaRPr lang="en-GB" sz="800"/>
          </a:p>
        </p:txBody>
      </p:sp>
      <p:sp>
        <p:nvSpPr>
          <p:cNvPr id="202" name="Google Shape;202;p24"/>
          <p:cNvSpPr txBox="1"/>
          <p:nvPr>
            <p:ph type="body" idx="1"/>
          </p:nvPr>
        </p:nvSpPr>
        <p:spPr>
          <a:xfrm>
            <a:off x="628650" y="4266000"/>
            <a:ext cx="5128200" cy="116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-GB" sz="2000" b="1"/>
              <a:t>Inference</a:t>
            </a:r>
            <a:r>
              <a:rPr lang="en-GB" sz="2000"/>
              <a:t>: </a:t>
            </a:r>
            <a:r>
              <a:rPr lang="en-GB" sz="2000" b="1" i="1"/>
              <a:t>new</a:t>
            </a:r>
            <a:r>
              <a:rPr lang="en-GB" sz="2000"/>
              <a:t> data points can now be classified, keeping the parameters fixed.</a:t>
            </a:r>
            <a:endParaRPr lang="en-GB" sz="2000"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919788" y="1538263"/>
            <a:ext cx="2614936" cy="2614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497175" y="3081115"/>
            <a:ext cx="1517107" cy="32536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 sz="700">
                <a:solidFill>
                  <a:srgbClr val="888888"/>
                </a:solidFill>
              </a:rPr>
            </a:fld>
            <a:endParaRPr lang="en-GB" sz="700">
              <a:solidFill>
                <a:srgbClr val="88888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How do we find the optimal parameters 𝜃?</a:t>
            </a:r>
            <a:endParaRPr lang="en-GB" sz="2000"/>
          </a:p>
        </p:txBody>
      </p:sp>
      <p:sp>
        <p:nvSpPr>
          <p:cNvPr id="211" name="Google Shape;211;p25"/>
          <p:cNvSpPr txBox="1"/>
          <p:nvPr>
            <p:ph type="body" idx="1"/>
          </p:nvPr>
        </p:nvSpPr>
        <p:spPr>
          <a:xfrm>
            <a:off x="628650" y="1368950"/>
            <a:ext cx="7886700" cy="131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 some cases we can do it by directly solving the equations</a:t>
            </a:r>
            <a:endParaRPr lang="en-GB"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 some cases we have to use an iterative optimization approach, for example </a:t>
            </a:r>
            <a:r>
              <a:rPr lang="en-GB" sz="1800" b="1"/>
              <a:t>Gradient descent (GD)</a:t>
            </a:r>
            <a:r>
              <a:rPr lang="en-GB" sz="1800"/>
              <a:t>:</a:t>
            </a:r>
            <a:endParaRPr lang="en-GB" sz="1800"/>
          </a:p>
        </p:txBody>
      </p:sp>
      <p:pic>
        <p:nvPicPr>
          <p:cNvPr id="212" name="Google Shape;212;p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642350" y="2304233"/>
            <a:ext cx="2438399" cy="2614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336175" y="2451900"/>
            <a:ext cx="2126250" cy="6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/>
        </p:nvSpPr>
        <p:spPr>
          <a:xfrm>
            <a:off x="575250" y="2408175"/>
            <a:ext cx="78867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2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Define a </a:t>
            </a:r>
            <a:r>
              <a:rPr lang="en-GB" sz="1200" b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cost function</a:t>
            </a:r>
            <a:r>
              <a:rPr lang="en-GB" sz="12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, e.g.,</a:t>
            </a:r>
            <a:endParaRPr lang="en-GB" sz="12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575250" y="2752925"/>
            <a:ext cx="78867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2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Start with some (typically random) </a:t>
            </a:r>
            <a:br>
              <a:rPr lang="en-GB" sz="12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</a:br>
            <a:r>
              <a:rPr lang="en-GB" sz="12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values for the parameters </a:t>
            </a:r>
            <a:r>
              <a:rPr lang="en-GB" sz="1200" i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𝜃</a:t>
            </a:r>
            <a:endParaRPr lang="en-GB" sz="1200" i="1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575250" y="3357150"/>
            <a:ext cx="78570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2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Take small steps towards the direction that </a:t>
            </a:r>
            <a:br>
              <a:rPr lang="en-GB" sz="12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</a:br>
            <a:r>
              <a:rPr lang="en-GB" sz="12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decreases the cost (according to gradient)</a:t>
            </a:r>
            <a:endParaRPr lang="en-GB" sz="12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575250" y="4654675"/>
            <a:ext cx="52413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2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In general, not guaranteed to find the optimal solution … </a:t>
            </a:r>
            <a:endParaRPr sz="12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663825" y="4196875"/>
            <a:ext cx="3011261" cy="3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 sz="800"/>
            </a:fld>
            <a:endParaRPr lang="en-GB" sz="800"/>
          </a:p>
        </p:txBody>
      </p:sp>
      <p:sp>
        <p:nvSpPr>
          <p:cNvPr id="220" name="Google Shape;220;p25"/>
          <p:cNvSpPr txBox="1"/>
          <p:nvPr/>
        </p:nvSpPr>
        <p:spPr>
          <a:xfrm>
            <a:off x="3884900" y="4537850"/>
            <a:ext cx="23448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learning rate = size of steps</a:t>
            </a:r>
            <a:endParaRPr lang="en-GB" sz="9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3546525" y="4607350"/>
            <a:ext cx="384825" cy="150825"/>
          </a:xfrm>
          <a:custGeom>
            <a:avLst/>
            <a:gdLst/>
            <a:ahLst/>
            <a:cxnLst/>
            <a:rect l="l" t="t" r="r" b="b"/>
            <a:pathLst>
              <a:path w="15393" h="6033" extrusionOk="0">
                <a:moveTo>
                  <a:pt x="0" y="0"/>
                </a:moveTo>
                <a:cubicBezTo>
                  <a:pt x="2047" y="5117"/>
                  <a:pt x="9882" y="6033"/>
                  <a:pt x="15393" y="6033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Stochastic gradient descent</a:t>
            </a:r>
            <a:endParaRPr lang="en-GB"/>
          </a:p>
        </p:txBody>
      </p:sp>
      <p:sp>
        <p:nvSpPr>
          <p:cNvPr id="227" name="Google Shape;227;p26"/>
          <p:cNvSpPr txBox="1"/>
          <p:nvPr>
            <p:ph type="body" idx="1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-GB" sz="2400"/>
              <a:t>Evaluating (the gradient of) the cost function requires summing over the whole dataset</a:t>
            </a:r>
            <a:endParaRPr lang="en-GB" sz="24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2400"/>
              <a:t>Costly for big datasets!</a:t>
            </a:r>
            <a:br>
              <a:rPr lang="en-GB" sz="2400"/>
            </a:br>
            <a:endParaRPr lang="en-GB" sz="2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400"/>
              <a:t>Solution: stochastic gradient descent (SGD)</a:t>
            </a:r>
            <a:endParaRPr lang="en-GB" sz="24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2000"/>
              <a:t>Update for each sample, not the whole dataset</a:t>
            </a:r>
            <a:endParaRPr lang="en-GB" sz="20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2000"/>
              <a:t>In practice, a compromise: update in minibatches.</a:t>
            </a:r>
            <a:endParaRPr lang="en-GB" sz="2000"/>
          </a:p>
        </p:txBody>
      </p:sp>
      <p:pic>
        <p:nvPicPr>
          <p:cNvPr id="228" name="Google Shape;228;p26"/>
          <p:cNvPicPr preferRelativeResize="0"/>
          <p:nvPr/>
        </p:nvPicPr>
        <p:blipFill rotWithShape="1">
          <a:blip r:embed="rId1"/>
          <a:srcRect r="44493"/>
          <a:stretch>
            <a:fillRect/>
          </a:stretch>
        </p:blipFill>
        <p:spPr>
          <a:xfrm>
            <a:off x="6390550" y="2983425"/>
            <a:ext cx="2753451" cy="27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37525" y="2077275"/>
            <a:ext cx="3323400" cy="8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331975" y="1245800"/>
            <a:ext cx="4059050" cy="29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331975" y="1245800"/>
            <a:ext cx="4059049" cy="292398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Over- and underfitting, regularization</a:t>
            </a:r>
            <a:endParaRPr lang="en-GB"/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31975" y="1245812"/>
            <a:ext cx="4059049" cy="292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310750" y="1230537"/>
            <a:ext cx="4101500" cy="2954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353200" y="1245800"/>
            <a:ext cx="4059049" cy="28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/>
          <p:nvPr>
            <p:ph type="body" idx="1"/>
          </p:nvPr>
        </p:nvSpPr>
        <p:spPr>
          <a:xfrm>
            <a:off x="476250" y="1521350"/>
            <a:ext cx="5153400" cy="53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750"/>
              </a:spcBef>
              <a:spcAft>
                <a:spcPts val="1000"/>
              </a:spcAft>
              <a:buSzPts val="2200"/>
              <a:buChar char="•"/>
            </a:pPr>
            <a:r>
              <a:rPr lang="en-GB" sz="2000"/>
              <a:t>A model that is too simple will </a:t>
            </a:r>
            <a:r>
              <a:rPr lang="en-GB" sz="2000" b="1"/>
              <a:t>underfit</a:t>
            </a:r>
            <a:endParaRPr lang="en-GB" sz="2000" b="1"/>
          </a:p>
        </p:txBody>
      </p:sp>
      <p:sp>
        <p:nvSpPr>
          <p:cNvPr id="242" name="Google Shape;242;p27"/>
          <p:cNvSpPr txBox="1"/>
          <p:nvPr/>
        </p:nvSpPr>
        <p:spPr>
          <a:xfrm>
            <a:off x="478800" y="2011100"/>
            <a:ext cx="51483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750"/>
              </a:spcBef>
              <a:spcAft>
                <a:spcPts val="1000"/>
              </a:spcAft>
              <a:buClr>
                <a:schemeClr val="dk1"/>
              </a:buClr>
              <a:buSzPts val="2200"/>
              <a:buChar char="•"/>
            </a:pPr>
            <a:r>
              <a:rPr lang="en-GB" sz="20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Models with lots of parameters can easily </a:t>
            </a:r>
            <a:r>
              <a:rPr lang="en-GB" sz="2000" b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overfit</a:t>
            </a:r>
            <a:r>
              <a:rPr lang="en-GB" sz="20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to training data</a:t>
            </a:r>
            <a:endParaRPr lang="en-GB" sz="20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473650" y="2813800"/>
            <a:ext cx="5153400" cy="16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 sz="2000" b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Regularization:</a:t>
            </a:r>
            <a:r>
              <a:rPr lang="en-GB" sz="20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any method* to prevent overfitting</a:t>
            </a:r>
            <a:endParaRPr sz="20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6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simplicity, sparsity, dropout, early stopping</a:t>
            </a:r>
            <a:endParaRPr sz="16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5143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</a:br>
            <a:r>
              <a:rPr lang="en-GB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*) other than adding more data</a:t>
            </a:r>
            <a:br>
              <a:rPr lang="en-GB" sz="20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</a:br>
            <a:br>
              <a:rPr lang="en-GB" sz="20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</a:br>
            <a:endParaRPr sz="20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0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44" name="Google Shape;244;p27"/>
          <p:cNvSpPr txBox="1"/>
          <p:nvPr/>
        </p:nvSpPr>
        <p:spPr>
          <a:xfrm>
            <a:off x="427075" y="5082600"/>
            <a:ext cx="6546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5A5A5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Images adapted from https://towardsdatascience.com/overfitting-vs-underfitting-a-complete-example-d05dd7e19765</a:t>
            </a:r>
            <a:endParaRPr sz="1000">
              <a:solidFill>
                <a:srgbClr val="A5A5A5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45" name="Google Shape;245;p27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46" name="Google Shape;246;p27"/>
          <p:cNvSpPr txBox="1"/>
          <p:nvPr/>
        </p:nvSpPr>
        <p:spPr>
          <a:xfrm>
            <a:off x="4333550" y="3879325"/>
            <a:ext cx="1767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.</a:t>
            </a:r>
            <a:endParaRPr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Training, validation and testing</a:t>
            </a:r>
            <a:endParaRPr lang="en-GB" sz="3600"/>
          </a:p>
        </p:txBody>
      </p:sp>
      <p:sp>
        <p:nvSpPr>
          <p:cNvPr id="252" name="Google Shape;252;p28"/>
          <p:cNvSpPr txBox="1"/>
          <p:nvPr>
            <p:ph type="body" idx="1"/>
          </p:nvPr>
        </p:nvSpPr>
        <p:spPr>
          <a:xfrm>
            <a:off x="628650" y="1749950"/>
            <a:ext cx="8122500" cy="128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spcBef>
                <a:spcPts val="750"/>
              </a:spcBef>
              <a:spcAft>
                <a:spcPts val="0"/>
              </a:spcAft>
              <a:buSzPts val="1500"/>
              <a:buChar char="●"/>
            </a:pPr>
            <a:r>
              <a:rPr lang="en-GB" sz="1600"/>
              <a:t>Don’t trust your performance measure on the </a:t>
            </a:r>
            <a:r>
              <a:rPr lang="en-GB" sz="1600" b="1"/>
              <a:t>training set</a:t>
            </a:r>
            <a:r>
              <a:rPr lang="en-GB" sz="1600"/>
              <a:t>!</a:t>
            </a:r>
            <a:endParaRPr sz="1600"/>
          </a:p>
          <a:p>
            <a:pPr marL="914400" lvl="1" indent="-323850" algn="l" rtl="0">
              <a:spcBef>
                <a:spcPts val="1000"/>
              </a:spcBef>
              <a:spcAft>
                <a:spcPts val="1000"/>
              </a:spcAft>
              <a:buSzPts val="1500"/>
              <a:buChar char="○"/>
            </a:pPr>
            <a:r>
              <a:rPr lang="en-GB" sz="1400"/>
              <a:t>A complex enough model could memorize each training sample and get a perfect score!</a:t>
            </a:r>
            <a:endParaRPr lang="en-GB" sz="1400"/>
          </a:p>
        </p:txBody>
      </p:sp>
      <p:sp>
        <p:nvSpPr>
          <p:cNvPr id="253" name="Google Shape;253;p28"/>
          <p:cNvSpPr/>
          <p:nvPr/>
        </p:nvSpPr>
        <p:spPr>
          <a:xfrm>
            <a:off x="823075" y="1337450"/>
            <a:ext cx="4077425" cy="390275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Training data</a:t>
            </a:r>
            <a:endParaRPr lang="en-GB" sz="1200"/>
          </a:p>
        </p:txBody>
      </p:sp>
      <p:sp>
        <p:nvSpPr>
          <p:cNvPr id="254" name="Google Shape;254;p28"/>
          <p:cNvSpPr/>
          <p:nvPr/>
        </p:nvSpPr>
        <p:spPr>
          <a:xfrm>
            <a:off x="4900500" y="1337450"/>
            <a:ext cx="985525" cy="390275"/>
          </a:xfrm>
          <a:prstGeom prst="flowChartProcess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Validation</a:t>
            </a:r>
            <a:endParaRPr lang="en-GB" sz="1200"/>
          </a:p>
        </p:txBody>
      </p:sp>
      <p:sp>
        <p:nvSpPr>
          <p:cNvPr id="255" name="Google Shape;255;p28"/>
          <p:cNvSpPr/>
          <p:nvPr/>
        </p:nvSpPr>
        <p:spPr>
          <a:xfrm>
            <a:off x="6016400" y="1337450"/>
            <a:ext cx="985525" cy="390275"/>
          </a:xfrm>
          <a:prstGeom prst="flowChartProcess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Test</a:t>
            </a:r>
            <a:endParaRPr lang="en-GB" sz="1200"/>
          </a:p>
        </p:txBody>
      </p:sp>
      <p:sp>
        <p:nvSpPr>
          <p:cNvPr id="256" name="Google Shape;256;p28"/>
          <p:cNvSpPr txBox="1"/>
          <p:nvPr/>
        </p:nvSpPr>
        <p:spPr>
          <a:xfrm>
            <a:off x="636725" y="2457175"/>
            <a:ext cx="7886700" cy="13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6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The true test is how it performs on new data it has never seen</a:t>
            </a:r>
            <a:endParaRPr sz="16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914400" lvl="1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For this we need a </a:t>
            </a:r>
            <a:r>
              <a:rPr lang="en-GB" b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test set</a:t>
            </a:r>
            <a:r>
              <a:rPr lang="en-GB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(separate from the training set)</a:t>
            </a:r>
            <a:endParaRPr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914400" lvl="1" indent="-32385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Char char="○"/>
            </a:pPr>
            <a:r>
              <a:rPr lang="en-GB" b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Generalization: </a:t>
            </a:r>
            <a:r>
              <a:rPr lang="en-GB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how well the model performs on the test set</a:t>
            </a:r>
            <a:endParaRPr lang="en-GB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644500" y="3649550"/>
            <a:ext cx="7886700" cy="12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6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Typically you will go back and forth, try different models and </a:t>
            </a:r>
            <a:r>
              <a:rPr lang="en-GB" sz="1600" b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hyperparameters</a:t>
            </a:r>
            <a:r>
              <a:rPr lang="en-GB" sz="16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(configurations of the model other than 𝜃)</a:t>
            </a:r>
            <a:endParaRPr sz="16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914400" lvl="1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i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Problem: </a:t>
            </a:r>
            <a:r>
              <a:rPr lang="en-GB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You will start to optimize against the test set</a:t>
            </a:r>
            <a:endParaRPr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636725" y="4698350"/>
            <a:ext cx="7886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1000"/>
              </a:spcAft>
              <a:buClr>
                <a:schemeClr val="dk1"/>
              </a:buClr>
              <a:buSzPts val="1500"/>
              <a:buChar char="○"/>
            </a:pPr>
            <a:r>
              <a:rPr lang="en-GB" i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Solution:</a:t>
            </a:r>
            <a:r>
              <a:rPr lang="en-GB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have a </a:t>
            </a:r>
            <a:r>
              <a:rPr lang="en-GB" b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validation set</a:t>
            </a:r>
            <a:r>
              <a:rPr lang="en-GB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for model development, and </a:t>
            </a:r>
            <a:br>
              <a:rPr lang="en-GB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</a:br>
            <a:r>
              <a:rPr lang="en-GB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use the test set only at the very end.</a:t>
            </a:r>
            <a:endParaRPr lang="en-GB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59" name="Google Shape;259;p28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 sz="1000"/>
            </a:fld>
            <a:endParaRPr lang="en-GB"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Supervised machine learning workflow</a:t>
            </a:r>
            <a:endParaRPr lang="en-GB"/>
          </a:p>
        </p:txBody>
      </p:sp>
      <p:sp>
        <p:nvSpPr>
          <p:cNvPr id="265" name="Google Shape;265;p29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66" name="Google Shape;266;p29"/>
          <p:cNvSpPr/>
          <p:nvPr/>
        </p:nvSpPr>
        <p:spPr>
          <a:xfrm>
            <a:off x="110075" y="2733313"/>
            <a:ext cx="960300" cy="990000"/>
          </a:xfrm>
          <a:prstGeom prst="can">
            <a:avLst>
              <a:gd name="adj" fmla="val 25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Input data</a:t>
            </a:r>
            <a:endParaRPr lang="en-GB"/>
          </a:p>
        </p:txBody>
      </p:sp>
      <p:sp>
        <p:nvSpPr>
          <p:cNvPr id="267" name="Google Shape;267;p29"/>
          <p:cNvSpPr/>
          <p:nvPr/>
        </p:nvSpPr>
        <p:spPr>
          <a:xfrm>
            <a:off x="1434422" y="2886980"/>
            <a:ext cx="1040700" cy="7494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cleaning</a:t>
            </a:r>
            <a:endParaRPr lang="en-GB"/>
          </a:p>
        </p:txBody>
      </p:sp>
      <p:sp>
        <p:nvSpPr>
          <p:cNvPr id="268" name="Google Shape;268;p29"/>
          <p:cNvSpPr/>
          <p:nvPr/>
        </p:nvSpPr>
        <p:spPr>
          <a:xfrm>
            <a:off x="1138597" y="3148148"/>
            <a:ext cx="264900" cy="29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69" name="Google Shape;269;p29"/>
          <p:cNvGrpSpPr/>
          <p:nvPr/>
        </p:nvGrpSpPr>
        <p:grpSpPr>
          <a:xfrm>
            <a:off x="1584600" y="1822575"/>
            <a:ext cx="1947950" cy="1798505"/>
            <a:chOff x="1584600" y="1822575"/>
            <a:chExt cx="1947950" cy="1798505"/>
          </a:xfrm>
        </p:grpSpPr>
        <p:sp>
          <p:nvSpPr>
            <p:cNvPr id="270" name="Google Shape;270;p29"/>
            <p:cNvSpPr/>
            <p:nvPr/>
          </p:nvSpPr>
          <p:spPr>
            <a:xfrm>
              <a:off x="2134125" y="2430875"/>
              <a:ext cx="623100" cy="414600"/>
            </a:xfrm>
            <a:prstGeom prst="bentArrow">
              <a:avLst>
                <a:gd name="adj1" fmla="val 43077"/>
                <a:gd name="adj2" fmla="val 35986"/>
                <a:gd name="adj3" fmla="val 25000"/>
                <a:gd name="adj4" fmla="val 4375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2821659" y="1822575"/>
              <a:ext cx="693300" cy="471900"/>
            </a:xfrm>
            <a:prstGeom prst="can">
              <a:avLst>
                <a:gd name="adj" fmla="val 25000"/>
              </a:avLst>
            </a:prstGeom>
            <a:solidFill>
              <a:schemeClr val="accent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Test data</a:t>
              </a:r>
              <a:endParaRPr sz="1000"/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2812850" y="2373472"/>
              <a:ext cx="719700" cy="471900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50"/>
                <a:t>Validation data</a:t>
              </a:r>
              <a:endParaRPr sz="950"/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2812850" y="2886980"/>
              <a:ext cx="719700" cy="73410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Train data</a:t>
              </a:r>
              <a:endParaRPr sz="1000"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2511492" y="3148148"/>
              <a:ext cx="264900" cy="291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1584600" y="1917375"/>
              <a:ext cx="1191900" cy="927900"/>
            </a:xfrm>
            <a:prstGeom prst="bentArrow">
              <a:avLst>
                <a:gd name="adj1" fmla="val 21715"/>
                <a:gd name="adj2" fmla="val 17593"/>
                <a:gd name="adj3" fmla="val 14449"/>
                <a:gd name="adj4" fmla="val 4375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6" name="Google Shape;276;p29"/>
          <p:cNvGrpSpPr/>
          <p:nvPr/>
        </p:nvGrpSpPr>
        <p:grpSpPr>
          <a:xfrm>
            <a:off x="3568723" y="2886980"/>
            <a:ext cx="1342058" cy="749400"/>
            <a:chOff x="3568723" y="2886980"/>
            <a:chExt cx="1342058" cy="749400"/>
          </a:xfrm>
        </p:grpSpPr>
        <p:sp>
          <p:nvSpPr>
            <p:cNvPr id="277" name="Google Shape;277;p29"/>
            <p:cNvSpPr/>
            <p:nvPr/>
          </p:nvSpPr>
          <p:spPr>
            <a:xfrm>
              <a:off x="3568723" y="3148148"/>
              <a:ext cx="264900" cy="291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3870081" y="2886980"/>
              <a:ext cx="1040700" cy="749400"/>
            </a:xfrm>
            <a:prstGeom prst="flowChartAlternate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Train model</a:t>
              </a:r>
              <a:endParaRPr lang="en-GB"/>
            </a:p>
          </p:txBody>
        </p:sp>
      </p:grpSp>
      <p:grpSp>
        <p:nvGrpSpPr>
          <p:cNvPr id="279" name="Google Shape;279;p29"/>
          <p:cNvGrpSpPr/>
          <p:nvPr/>
        </p:nvGrpSpPr>
        <p:grpSpPr>
          <a:xfrm>
            <a:off x="3568776" y="2510323"/>
            <a:ext cx="2720409" cy="1126057"/>
            <a:chOff x="3568776" y="2510323"/>
            <a:chExt cx="2720409" cy="1126057"/>
          </a:xfrm>
        </p:grpSpPr>
        <p:sp>
          <p:nvSpPr>
            <p:cNvPr id="280" name="Google Shape;280;p29"/>
            <p:cNvSpPr/>
            <p:nvPr/>
          </p:nvSpPr>
          <p:spPr>
            <a:xfrm>
              <a:off x="4947127" y="3148148"/>
              <a:ext cx="264900" cy="291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5248485" y="2886980"/>
              <a:ext cx="1040700" cy="749400"/>
            </a:xfrm>
            <a:prstGeom prst="flowChartAlternate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Validate</a:t>
              </a:r>
              <a:r>
                <a:rPr lang="en-GB"/>
                <a:t> model</a:t>
              </a:r>
              <a:endParaRPr lang="en-GB"/>
            </a:p>
          </p:txBody>
        </p:sp>
        <p:sp>
          <p:nvSpPr>
            <p:cNvPr id="282" name="Google Shape;282;p29"/>
            <p:cNvSpPr/>
            <p:nvPr/>
          </p:nvSpPr>
          <p:spPr>
            <a:xfrm rot="5400000">
              <a:off x="4569126" y="1509973"/>
              <a:ext cx="351600" cy="2352300"/>
            </a:xfrm>
            <a:prstGeom prst="bentArrow">
              <a:avLst>
                <a:gd name="adj1" fmla="val 36956"/>
                <a:gd name="adj2" fmla="val 43422"/>
                <a:gd name="adj3" fmla="val 42088"/>
                <a:gd name="adj4" fmla="val 25734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3" name="Google Shape;283;p29"/>
          <p:cNvGrpSpPr/>
          <p:nvPr/>
        </p:nvGrpSpPr>
        <p:grpSpPr>
          <a:xfrm>
            <a:off x="4178388" y="3661568"/>
            <a:ext cx="2085900" cy="945121"/>
            <a:chOff x="4178388" y="3661568"/>
            <a:chExt cx="2085900" cy="945121"/>
          </a:xfrm>
        </p:grpSpPr>
        <p:sp>
          <p:nvSpPr>
            <p:cNvPr id="284" name="Google Shape;284;p29"/>
            <p:cNvSpPr/>
            <p:nvPr/>
          </p:nvSpPr>
          <p:spPr>
            <a:xfrm rot="10800000">
              <a:off x="4189976" y="3661568"/>
              <a:ext cx="1636500" cy="603300"/>
            </a:xfrm>
            <a:prstGeom prst="uturnArrow">
              <a:avLst>
                <a:gd name="adj1" fmla="val 25000"/>
                <a:gd name="adj2" fmla="val 25000"/>
                <a:gd name="adj3" fmla="val 23435"/>
                <a:gd name="adj4" fmla="val 43750"/>
                <a:gd name="adj5" fmla="val 99219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29"/>
            <p:cNvSpPr txBox="1"/>
            <p:nvPr/>
          </p:nvSpPr>
          <p:spPr>
            <a:xfrm>
              <a:off x="4178388" y="4289889"/>
              <a:ext cx="20859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Corbel" panose="020B0503020204020204"/>
                  <a:ea typeface="Corbel" panose="020B0503020204020204"/>
                  <a:cs typeface="Corbel" panose="020B0503020204020204"/>
                  <a:sym typeface="Corbel" panose="020B0503020204020204"/>
                </a:rPr>
                <a:t>Adjust hyper-parameters</a:t>
              </a:r>
              <a:endParaRPr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endParaRPr>
            </a:p>
          </p:txBody>
        </p:sp>
      </p:grpSp>
      <p:grpSp>
        <p:nvGrpSpPr>
          <p:cNvPr id="286" name="Google Shape;286;p29"/>
          <p:cNvGrpSpPr/>
          <p:nvPr/>
        </p:nvGrpSpPr>
        <p:grpSpPr>
          <a:xfrm>
            <a:off x="7706815" y="2886980"/>
            <a:ext cx="1342058" cy="749400"/>
            <a:chOff x="7706815" y="2886980"/>
            <a:chExt cx="1342058" cy="749400"/>
          </a:xfrm>
        </p:grpSpPr>
        <p:sp>
          <p:nvSpPr>
            <p:cNvPr id="287" name="Google Shape;287;p29"/>
            <p:cNvSpPr/>
            <p:nvPr/>
          </p:nvSpPr>
          <p:spPr>
            <a:xfrm>
              <a:off x="7706815" y="3148148"/>
              <a:ext cx="264900" cy="291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8008173" y="2886980"/>
              <a:ext cx="1040700" cy="749400"/>
            </a:xfrm>
            <a:prstGeom prst="flowChartAlternate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Deploy</a:t>
              </a:r>
              <a:r>
                <a:rPr lang="en-GB"/>
                <a:t> model</a:t>
              </a:r>
              <a:endParaRPr lang="en-GB"/>
            </a:p>
          </p:txBody>
        </p:sp>
      </p:grpSp>
      <p:grpSp>
        <p:nvGrpSpPr>
          <p:cNvPr id="289" name="Google Shape;289;p29"/>
          <p:cNvGrpSpPr/>
          <p:nvPr/>
        </p:nvGrpSpPr>
        <p:grpSpPr>
          <a:xfrm>
            <a:off x="3560104" y="2021836"/>
            <a:ext cx="4635271" cy="2200739"/>
            <a:chOff x="3560104" y="2021836"/>
            <a:chExt cx="4635271" cy="2200739"/>
          </a:xfrm>
        </p:grpSpPr>
        <p:grpSp>
          <p:nvGrpSpPr>
            <p:cNvPr id="290" name="Google Shape;290;p29"/>
            <p:cNvGrpSpPr/>
            <p:nvPr/>
          </p:nvGrpSpPr>
          <p:grpSpPr>
            <a:xfrm>
              <a:off x="3560104" y="2021836"/>
              <a:ext cx="4110365" cy="1606938"/>
              <a:chOff x="3560104" y="2021836"/>
              <a:chExt cx="4110365" cy="1606938"/>
            </a:xfrm>
          </p:grpSpPr>
          <p:sp>
            <p:nvSpPr>
              <p:cNvPr id="291" name="Google Shape;291;p29"/>
              <p:cNvSpPr/>
              <p:nvPr/>
            </p:nvSpPr>
            <p:spPr>
              <a:xfrm>
                <a:off x="6328411" y="3140541"/>
                <a:ext cx="264900" cy="2910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2" name="Google Shape;292;p29"/>
              <p:cNvSpPr/>
              <p:nvPr/>
            </p:nvSpPr>
            <p:spPr>
              <a:xfrm>
                <a:off x="6629769" y="2879374"/>
                <a:ext cx="1040700" cy="749400"/>
              </a:xfrm>
              <a:prstGeom prst="flowChartAlternateProcess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Test model</a:t>
                </a:r>
                <a:endParaRPr lang="en-GB"/>
              </a:p>
            </p:txBody>
          </p:sp>
          <p:sp>
            <p:nvSpPr>
              <p:cNvPr id="293" name="Google Shape;293;p29"/>
              <p:cNvSpPr/>
              <p:nvPr/>
            </p:nvSpPr>
            <p:spPr>
              <a:xfrm rot="5400000">
                <a:off x="5019304" y="562636"/>
                <a:ext cx="847500" cy="3765900"/>
              </a:xfrm>
              <a:prstGeom prst="bentArrow">
                <a:avLst>
                  <a:gd name="adj1" fmla="val 14913"/>
                  <a:gd name="adj2" fmla="val 18351"/>
                  <a:gd name="adj3" fmla="val 25000"/>
                  <a:gd name="adj4" fmla="val 4375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94" name="Google Shape;294;p29"/>
            <p:cNvSpPr txBox="1"/>
            <p:nvPr/>
          </p:nvSpPr>
          <p:spPr>
            <a:xfrm>
              <a:off x="6289175" y="3661575"/>
              <a:ext cx="1906200" cy="56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Corbel" panose="020B0503020204020204"/>
                  <a:ea typeface="Corbel" panose="020B0503020204020204"/>
                  <a:cs typeface="Corbel" panose="020B0503020204020204"/>
                  <a:sym typeface="Corbel" panose="020B0503020204020204"/>
                </a:rPr>
                <a:t>More realistic estimate of generalization</a:t>
              </a:r>
              <a:endParaRPr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</a:t>
            </a:r>
            <a:endParaRPr lang="en-GB"/>
          </a:p>
        </p:txBody>
      </p:sp>
      <p:sp>
        <p:nvSpPr>
          <p:cNvPr id="300" name="Google Shape;300;p30"/>
          <p:cNvSpPr txBox="1"/>
          <p:nvPr>
            <p:ph type="body" idx="1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Classification: output is categorical</a:t>
            </a:r>
            <a:endParaRPr lang="en-GB"/>
          </a:p>
        </p:txBody>
      </p:sp>
      <p:sp>
        <p:nvSpPr>
          <p:cNvPr id="306" name="Google Shape;306;p31"/>
          <p:cNvSpPr txBox="1"/>
          <p:nvPr>
            <p:ph type="body" idx="1"/>
          </p:nvPr>
        </p:nvSpPr>
        <p:spPr>
          <a:xfrm>
            <a:off x="552450" y="1521350"/>
            <a:ext cx="80046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2500"/>
              <a:t>Examples:</a:t>
            </a:r>
            <a:endParaRPr sz="2500"/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GB" sz="2200"/>
              <a:t>predict if an image depicts a cat or a dog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GB" sz="2200"/>
              <a:t>predict car type based on price and engine size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GB" sz="2200"/>
              <a:t>assign a category such as </a:t>
            </a:r>
            <a:r>
              <a:rPr lang="en-GB" sz="2200" i="1"/>
              <a:t>politics, business, sports</a:t>
            </a:r>
            <a:r>
              <a:rPr lang="en-GB" sz="2200"/>
              <a:t> to a text document based on its text contents.</a:t>
            </a:r>
            <a:endParaRPr sz="220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500"/>
          </a:p>
        </p:txBody>
      </p:sp>
      <p:sp>
        <p:nvSpPr>
          <p:cNvPr id="307" name="Google Shape;307;p31"/>
          <p:cNvSpPr/>
          <p:nvPr/>
        </p:nvSpPr>
        <p:spPr>
          <a:xfrm>
            <a:off x="7038396" y="1044401"/>
            <a:ext cx="7308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Machine learning</a:t>
            </a:r>
            <a:endParaRPr sz="700"/>
          </a:p>
        </p:txBody>
      </p:sp>
      <p:sp>
        <p:nvSpPr>
          <p:cNvPr id="308" name="Google Shape;308;p31"/>
          <p:cNvSpPr/>
          <p:nvPr/>
        </p:nvSpPr>
        <p:spPr>
          <a:xfrm>
            <a:off x="6175455" y="1430217"/>
            <a:ext cx="730800" cy="221400"/>
          </a:xfrm>
          <a:prstGeom prst="flowChartAlternateProcess">
            <a:avLst/>
          </a:prstGeom>
          <a:solidFill>
            <a:srgbClr val="A5A5A5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Supervised learning</a:t>
            </a:r>
            <a:endParaRPr sz="700"/>
          </a:p>
        </p:txBody>
      </p:sp>
      <p:sp>
        <p:nvSpPr>
          <p:cNvPr id="309" name="Google Shape;309;p31"/>
          <p:cNvSpPr/>
          <p:nvPr/>
        </p:nvSpPr>
        <p:spPr>
          <a:xfrm>
            <a:off x="7222900" y="1430225"/>
            <a:ext cx="8691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Unsupervised learning</a:t>
            </a:r>
            <a:endParaRPr sz="700"/>
          </a:p>
        </p:txBody>
      </p:sp>
      <p:sp>
        <p:nvSpPr>
          <p:cNvPr id="310" name="Google Shape;310;p31"/>
          <p:cNvSpPr/>
          <p:nvPr/>
        </p:nvSpPr>
        <p:spPr>
          <a:xfrm>
            <a:off x="8249425" y="1421725"/>
            <a:ext cx="8691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Reinforcement learning</a:t>
            </a:r>
            <a:endParaRPr sz="700"/>
          </a:p>
        </p:txBody>
      </p:sp>
      <p:sp>
        <p:nvSpPr>
          <p:cNvPr id="311" name="Google Shape;311;p31"/>
          <p:cNvSpPr/>
          <p:nvPr/>
        </p:nvSpPr>
        <p:spPr>
          <a:xfrm>
            <a:off x="5822575" y="1927150"/>
            <a:ext cx="507300" cy="221400"/>
          </a:xfrm>
          <a:prstGeom prst="flowChartAlternateProcess">
            <a:avLst/>
          </a:prstGeom>
          <a:solidFill>
            <a:srgbClr val="A5A5A5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Classification</a:t>
            </a:r>
            <a:endParaRPr sz="400"/>
          </a:p>
        </p:txBody>
      </p:sp>
      <p:sp>
        <p:nvSpPr>
          <p:cNvPr id="312" name="Google Shape;312;p31"/>
          <p:cNvSpPr/>
          <p:nvPr/>
        </p:nvSpPr>
        <p:spPr>
          <a:xfrm>
            <a:off x="7324775" y="1922700"/>
            <a:ext cx="4722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Clustering</a:t>
            </a:r>
            <a:endParaRPr sz="400"/>
          </a:p>
        </p:txBody>
      </p:sp>
      <p:sp>
        <p:nvSpPr>
          <p:cNvPr id="313" name="Google Shape;313;p31"/>
          <p:cNvSpPr/>
          <p:nvPr/>
        </p:nvSpPr>
        <p:spPr>
          <a:xfrm>
            <a:off x="7817462" y="1926775"/>
            <a:ext cx="4266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Anomaly detection</a:t>
            </a:r>
            <a:endParaRPr sz="400"/>
          </a:p>
        </p:txBody>
      </p:sp>
      <p:sp>
        <p:nvSpPr>
          <p:cNvPr id="314" name="Google Shape;314;p31"/>
          <p:cNvSpPr/>
          <p:nvPr/>
        </p:nvSpPr>
        <p:spPr>
          <a:xfrm>
            <a:off x="8264549" y="1922700"/>
            <a:ext cx="4722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Association rules</a:t>
            </a:r>
            <a:endParaRPr sz="400"/>
          </a:p>
        </p:txBody>
      </p:sp>
      <p:cxnSp>
        <p:nvCxnSpPr>
          <p:cNvPr id="315" name="Google Shape;315;p31"/>
          <p:cNvCxnSpPr>
            <a:endCxn id="308" idx="0"/>
          </p:cNvCxnSpPr>
          <p:nvPr/>
        </p:nvCxnSpPr>
        <p:spPr>
          <a:xfrm flipH="1">
            <a:off x="6540855" y="1267617"/>
            <a:ext cx="616800" cy="1626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6" name="Google Shape;316;p31"/>
          <p:cNvCxnSpPr>
            <a:stCxn id="307" idx="2"/>
            <a:endCxn id="309" idx="0"/>
          </p:cNvCxnSpPr>
          <p:nvPr/>
        </p:nvCxnSpPr>
        <p:spPr>
          <a:xfrm>
            <a:off x="7403796" y="1265801"/>
            <a:ext cx="253800" cy="1644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7" name="Google Shape;317;p31"/>
          <p:cNvCxnSpPr>
            <a:endCxn id="310" idx="0"/>
          </p:cNvCxnSpPr>
          <p:nvPr/>
        </p:nvCxnSpPr>
        <p:spPr>
          <a:xfrm>
            <a:off x="7673875" y="1266025"/>
            <a:ext cx="1010100" cy="1557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8" name="Google Shape;318;p31"/>
          <p:cNvCxnSpPr>
            <a:endCxn id="311" idx="0"/>
          </p:cNvCxnSpPr>
          <p:nvPr/>
        </p:nvCxnSpPr>
        <p:spPr>
          <a:xfrm flipH="1">
            <a:off x="6076225" y="1650250"/>
            <a:ext cx="186300" cy="2769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9" name="Google Shape;319;p31"/>
          <p:cNvCxnSpPr>
            <a:stCxn id="308" idx="2"/>
            <a:endCxn id="320" idx="0"/>
          </p:cNvCxnSpPr>
          <p:nvPr/>
        </p:nvCxnSpPr>
        <p:spPr>
          <a:xfrm>
            <a:off x="6540855" y="1651617"/>
            <a:ext cx="44100" cy="2760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1" name="Google Shape;321;p31"/>
          <p:cNvCxnSpPr/>
          <p:nvPr/>
        </p:nvCxnSpPr>
        <p:spPr>
          <a:xfrm>
            <a:off x="6803651" y="1649950"/>
            <a:ext cx="258300" cy="2778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" name="Google Shape;322;p31"/>
          <p:cNvCxnSpPr>
            <a:endCxn id="312" idx="0"/>
          </p:cNvCxnSpPr>
          <p:nvPr/>
        </p:nvCxnSpPr>
        <p:spPr>
          <a:xfrm>
            <a:off x="7558775" y="1652100"/>
            <a:ext cx="2100" cy="2706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3" name="Google Shape;323;p31"/>
          <p:cNvCxnSpPr>
            <a:stCxn id="309" idx="2"/>
            <a:endCxn id="313" idx="0"/>
          </p:cNvCxnSpPr>
          <p:nvPr/>
        </p:nvCxnSpPr>
        <p:spPr>
          <a:xfrm>
            <a:off x="7657450" y="1651625"/>
            <a:ext cx="373200" cy="2751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4" name="Google Shape;324;p31"/>
          <p:cNvCxnSpPr>
            <a:endCxn id="314" idx="0"/>
          </p:cNvCxnSpPr>
          <p:nvPr/>
        </p:nvCxnSpPr>
        <p:spPr>
          <a:xfrm>
            <a:off x="7993349" y="1655700"/>
            <a:ext cx="507300" cy="2670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5" name="Google Shape;325;p31"/>
          <p:cNvSpPr/>
          <p:nvPr/>
        </p:nvSpPr>
        <p:spPr>
          <a:xfrm>
            <a:off x="6851089" y="1927750"/>
            <a:ext cx="4437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Detection</a:t>
            </a:r>
            <a:endParaRPr sz="400"/>
          </a:p>
        </p:txBody>
      </p:sp>
      <p:sp>
        <p:nvSpPr>
          <p:cNvPr id="326" name="Google Shape;326;p31"/>
          <p:cNvSpPr/>
          <p:nvPr/>
        </p:nvSpPr>
        <p:spPr>
          <a:xfrm>
            <a:off x="6354376" y="1927750"/>
            <a:ext cx="4722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Regression</a:t>
            </a:r>
            <a:endParaRPr sz="400"/>
          </a:p>
        </p:txBody>
      </p:sp>
      <p:sp>
        <p:nvSpPr>
          <p:cNvPr id="327" name="Google Shape;327;p31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 txBox="1"/>
          <p:nvPr>
            <p:ph type="body" idx="1"/>
          </p:nvPr>
        </p:nvSpPr>
        <p:spPr>
          <a:xfrm>
            <a:off x="628650" y="1521350"/>
            <a:ext cx="42438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2000"/>
              <a:t>Types of classification</a:t>
            </a:r>
            <a:endParaRPr lang="en-GB" sz="20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2000" b="1"/>
              <a:t>Binary</a:t>
            </a:r>
            <a:r>
              <a:rPr lang="en-GB" sz="2000"/>
              <a:t>: predict one out of two possible classes</a:t>
            </a:r>
            <a:endParaRPr lang="en-GB" sz="20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2000" b="1"/>
              <a:t>Multi-class</a:t>
            </a:r>
            <a:r>
              <a:rPr lang="en-GB" sz="2000"/>
              <a:t>: predict </a:t>
            </a:r>
            <a:r>
              <a:rPr lang="en-GB" sz="2000" i="1"/>
              <a:t>one</a:t>
            </a:r>
            <a:r>
              <a:rPr lang="en-GB" sz="2000"/>
              <a:t> out of multiple (&gt;2) classes</a:t>
            </a:r>
            <a:endParaRPr lang="en-GB" sz="20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2000" b="1"/>
              <a:t>Multi-label</a:t>
            </a:r>
            <a:r>
              <a:rPr lang="en-GB" sz="2000"/>
              <a:t>: predict </a:t>
            </a:r>
            <a:r>
              <a:rPr lang="en-GB" sz="2000" i="1"/>
              <a:t>any</a:t>
            </a:r>
            <a:r>
              <a:rPr lang="en-GB" sz="2000"/>
              <a:t> out of multiple classes (or labels)</a:t>
            </a:r>
            <a:endParaRPr lang="en-GB" sz="2000"/>
          </a:p>
          <a:p>
            <a:pPr marL="914400" lvl="1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-GB" sz="1800"/>
              <a:t>(note: output can also be zero.)</a:t>
            </a:r>
            <a:endParaRPr lang="en-GB" sz="1800"/>
          </a:p>
        </p:txBody>
      </p:sp>
      <p:pic>
        <p:nvPicPr>
          <p:cNvPr id="333" name="Google Shape;333;p3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962413" y="1221663"/>
            <a:ext cx="3590925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2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Binary, multi-class and multi-label</a:t>
            </a:r>
            <a:endParaRPr lang="en-GB" sz="3600"/>
          </a:p>
        </p:txBody>
      </p:sp>
      <p:sp>
        <p:nvSpPr>
          <p:cNvPr id="335" name="Google Shape;335;p32"/>
          <p:cNvSpPr txBox="1"/>
          <p:nvPr/>
        </p:nvSpPr>
        <p:spPr>
          <a:xfrm>
            <a:off x="5258350" y="4023575"/>
            <a:ext cx="9345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binary</a:t>
            </a:r>
            <a:endParaRPr lang="en-GB" sz="16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36" name="Google Shape;336;p32"/>
          <p:cNvSpPr txBox="1"/>
          <p:nvPr/>
        </p:nvSpPr>
        <p:spPr>
          <a:xfrm>
            <a:off x="6447525" y="4059175"/>
            <a:ext cx="14016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multi-class</a:t>
            </a:r>
            <a:endParaRPr lang="en-GB" sz="16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7856450" y="4059175"/>
            <a:ext cx="14016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multi-label</a:t>
            </a:r>
            <a:endParaRPr lang="en-GB" sz="16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38" name="Google Shape;338;p32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 sz="1000"/>
            </a:fld>
            <a:endParaRPr lang="en-GB"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/>
          <p:nvPr>
            <p:ph type="title"/>
          </p:nvPr>
        </p:nvSpPr>
        <p:spPr>
          <a:xfrm>
            <a:off x="628650" y="1518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MNIST - handwritten digits</a:t>
            </a:r>
            <a:endParaRPr lang="en-GB"/>
          </a:p>
        </p:txBody>
      </p:sp>
      <p:sp>
        <p:nvSpPr>
          <p:cNvPr id="344" name="Google Shape;344;p33"/>
          <p:cNvSpPr txBox="1"/>
          <p:nvPr>
            <p:ph type="body" idx="1"/>
          </p:nvPr>
        </p:nvSpPr>
        <p:spPr>
          <a:xfrm>
            <a:off x="628650" y="1216550"/>
            <a:ext cx="4443900" cy="265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-GB" sz="2000"/>
              <a:t>MNIST database of 70,000 images of handwritten digits</a:t>
            </a:r>
            <a:endParaRPr lang="en-GB" sz="20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2000"/>
              <a:t>Ten classes: “0”, “1”, …, “9”</a:t>
            </a:r>
            <a:endParaRPr lang="en-GB" sz="20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2000"/>
              <a:t>28x28 pixel gray scale images</a:t>
            </a:r>
            <a:endParaRPr lang="en-GB" sz="20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 sz="2000"/>
              <a:t>“Hello, world” of machine learning</a:t>
            </a:r>
            <a:endParaRPr lang="en-GB" sz="2000"/>
          </a:p>
        </p:txBody>
      </p:sp>
      <p:pic>
        <p:nvPicPr>
          <p:cNvPr id="345" name="Google Shape;345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98725" y="1279175"/>
            <a:ext cx="3883850" cy="23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3"/>
          <p:cNvSpPr txBox="1"/>
          <p:nvPr/>
        </p:nvSpPr>
        <p:spPr>
          <a:xfrm>
            <a:off x="628650" y="3422875"/>
            <a:ext cx="8456400" cy="21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Task:</a:t>
            </a:r>
            <a:r>
              <a:rPr lang="en-GB" sz="18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given a 28x28 image, say what number it represents</a:t>
            </a: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In ML terms:</a:t>
            </a:r>
            <a:r>
              <a:rPr lang="en-GB" sz="1800" i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multi-class classification problem with 10 classes</a:t>
            </a:r>
            <a:endParaRPr sz="1800" i="1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	</a:t>
            </a:r>
            <a:r>
              <a:rPr lang="en-GB" sz="1800" b="1" i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x</a:t>
            </a:r>
            <a:r>
              <a:rPr lang="en-GB" sz="1800" i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</a:t>
            </a:r>
            <a:r>
              <a:rPr lang="en-GB" sz="18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= the 28x28 image, such as 	     </a:t>
            </a:r>
            <a:r>
              <a:rPr lang="en-GB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(expressed as a matrix of pixel values)</a:t>
            </a:r>
            <a:br>
              <a:rPr lang="en-GB" sz="18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</a:br>
            <a:r>
              <a:rPr lang="en-GB" sz="18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	</a:t>
            </a:r>
            <a:r>
              <a:rPr lang="en-GB" sz="1800" i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y</a:t>
            </a:r>
            <a:r>
              <a:rPr lang="en-GB" sz="18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= the correct class, such as “3”</a:t>
            </a: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Learn a function to map </a:t>
            </a:r>
            <a:r>
              <a:rPr lang="en-GB" sz="1800" b="1" i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x</a:t>
            </a:r>
            <a:r>
              <a:rPr lang="en-GB" sz="18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to </a:t>
            </a:r>
            <a:r>
              <a:rPr lang="en-GB" sz="1800" i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y.</a:t>
            </a:r>
            <a:endParaRPr lang="en-GB" sz="1800" i="1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347" name="Google Shape;347;p3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339500" y="4395475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3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 lang="en-GB"/>
          </a:p>
        </p:txBody>
      </p:sp>
      <p:sp>
        <p:nvSpPr>
          <p:cNvPr id="93" name="Google Shape;93;p16"/>
          <p:cNvSpPr txBox="1"/>
          <p:nvPr>
            <p:ph type="body" idx="1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4"/>
          <p:cNvPicPr preferRelativeResize="0"/>
          <p:nvPr/>
        </p:nvPicPr>
        <p:blipFill rotWithShape="1">
          <a:blip r:embed="rId1"/>
          <a:srcRect b="31398"/>
          <a:stretch>
            <a:fillRect/>
          </a:stretch>
        </p:blipFill>
        <p:spPr>
          <a:xfrm>
            <a:off x="5491175" y="2321387"/>
            <a:ext cx="2729650" cy="34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4"/>
          <p:cNvSpPr txBox="1"/>
          <p:nvPr>
            <p:ph type="title"/>
          </p:nvPr>
        </p:nvSpPr>
        <p:spPr>
          <a:xfrm>
            <a:off x="552450" y="2280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Performance measures: binary classification</a:t>
            </a:r>
            <a:endParaRPr lang="en-GB" sz="3200"/>
          </a:p>
        </p:txBody>
      </p:sp>
      <p:sp>
        <p:nvSpPr>
          <p:cNvPr id="355" name="Google Shape;355;p34"/>
          <p:cNvSpPr txBox="1"/>
          <p:nvPr>
            <p:ph type="body" idx="1"/>
          </p:nvPr>
        </p:nvSpPr>
        <p:spPr>
          <a:xfrm>
            <a:off x="628650" y="1292750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-GB" sz="2000"/>
              <a:t>Given a predicted class and the true class, there are four cases</a:t>
            </a:r>
            <a:endParaRPr lang="en-GB" sz="2000"/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 sz="2000"/>
              <a:t>Example: detect if the image contains a cat or not:</a:t>
            </a:r>
            <a:endParaRPr lang="en-GB" sz="2000"/>
          </a:p>
        </p:txBody>
      </p:sp>
      <p:pic>
        <p:nvPicPr>
          <p:cNvPr id="356" name="Google Shape;356;p34"/>
          <p:cNvPicPr preferRelativeResize="0"/>
          <p:nvPr/>
        </p:nvPicPr>
        <p:blipFill rotWithShape="1">
          <a:blip r:embed="rId2"/>
          <a:srcRect b="25738"/>
          <a:stretch>
            <a:fillRect/>
          </a:stretch>
        </p:blipFill>
        <p:spPr>
          <a:xfrm>
            <a:off x="992646" y="3040450"/>
            <a:ext cx="606535" cy="59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4"/>
          <p:cNvPicPr preferRelativeResize="0"/>
          <p:nvPr/>
        </p:nvPicPr>
        <p:blipFill rotWithShape="1">
          <a:blip r:embed="rId3"/>
          <a:srcRect l="26138" r="12171"/>
          <a:stretch>
            <a:fillRect/>
          </a:stretch>
        </p:blipFill>
        <p:spPr>
          <a:xfrm>
            <a:off x="1017681" y="3648015"/>
            <a:ext cx="556464" cy="59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20575" y="4255582"/>
            <a:ext cx="950676" cy="56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72644" y="4827758"/>
            <a:ext cx="646539" cy="5995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0" name="Google Shape;360;p34"/>
          <p:cNvGraphicFramePr/>
          <p:nvPr/>
        </p:nvGraphicFramePr>
        <p:xfrm>
          <a:off x="1827450" y="2523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{0EDA10F3-CF0B-4245-A653-4DADC8607F54}</a:tableStyleId>
              </a:tblPr>
              <a:tblGrid>
                <a:gridCol w="1201800"/>
                <a:gridCol w="1296025"/>
              </a:tblGrid>
              <a:tr h="56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System prediction</a:t>
                      </a:r>
                      <a:endParaRPr lang="en-GB"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Prediction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type</a:t>
                      </a:r>
                      <a:endParaRPr lang="en-GB"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cat</a:t>
                      </a:r>
                      <a:endParaRPr lang="en-GB"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true positive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cat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false positive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not cat</a:t>
                      </a:r>
                      <a:endParaRPr lang="en-GB"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true negative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not cat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false negative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61" name="Google Shape;361;p34"/>
          <p:cNvSpPr txBox="1"/>
          <p:nvPr/>
        </p:nvSpPr>
        <p:spPr>
          <a:xfrm>
            <a:off x="7468425" y="5469525"/>
            <a:ext cx="11958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Images from Wikipedia</a:t>
            </a:r>
            <a:endParaRPr lang="en-GB" sz="6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62" name="Google Shape;362;p34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 sz="900"/>
            </a:fld>
            <a:endParaRPr lang="en-GB" sz="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5"/>
          <p:cNvPicPr preferRelativeResize="0"/>
          <p:nvPr/>
        </p:nvPicPr>
        <p:blipFill rotWithShape="1">
          <a:blip r:embed="rId1"/>
          <a:srcRect b="25738"/>
          <a:stretch>
            <a:fillRect/>
          </a:stretch>
        </p:blipFill>
        <p:spPr>
          <a:xfrm>
            <a:off x="6032671" y="829625"/>
            <a:ext cx="606535" cy="59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5"/>
          <p:cNvPicPr preferRelativeResize="0"/>
          <p:nvPr/>
        </p:nvPicPr>
        <p:blipFill rotWithShape="1">
          <a:blip r:embed="rId2"/>
          <a:srcRect l="26138" r="12171"/>
          <a:stretch>
            <a:fillRect/>
          </a:stretch>
        </p:blipFill>
        <p:spPr>
          <a:xfrm>
            <a:off x="6057706" y="1437190"/>
            <a:ext cx="556464" cy="59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860600" y="2044757"/>
            <a:ext cx="950676" cy="56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12669" y="3226533"/>
            <a:ext cx="646539" cy="5995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1" name="Google Shape;371;p35"/>
          <p:cNvGraphicFramePr/>
          <p:nvPr/>
        </p:nvGraphicFramePr>
        <p:xfrm>
          <a:off x="6867475" y="313038"/>
          <a:ext cx="3000000" cy="5363425"/>
        </p:xfrm>
        <a:graphic>
          <a:graphicData uri="http://schemas.openxmlformats.org/drawingml/2006/table">
            <a:tbl>
              <a:tblPr>
                <a:noFill/>
                <a:tableStyleId>{0EDA10F3-CF0B-4245-A653-4DADC8607F54}</a:tableStyleId>
              </a:tblPr>
              <a:tblGrid>
                <a:gridCol w="1130475"/>
                <a:gridCol w="1146050"/>
              </a:tblGrid>
              <a:tr h="56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System prediction</a:t>
                      </a:r>
                      <a:endParaRPr lang="en-GB"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cat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TP</a:t>
                      </a:r>
                      <a:endParaRPr lang="en-GB"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cat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FP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not cat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TN</a:t>
                      </a:r>
                      <a:endParaRPr lang="en-GB"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not cat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TN</a:t>
                      </a:r>
                      <a:endParaRPr lang="en-GB"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not cat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FN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cat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TP</a:t>
                      </a:r>
                      <a:endParaRPr lang="en-GB"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not cat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TN</a:t>
                      </a:r>
                      <a:endParaRPr lang="en-GB"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not cat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FN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72" name="Google Shape;372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105987" y="3834100"/>
            <a:ext cx="459903" cy="60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860602" y="5052987"/>
            <a:ext cx="950671" cy="62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5987747" y="2615216"/>
            <a:ext cx="696382" cy="60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877917" y="4445419"/>
            <a:ext cx="916042" cy="59958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5"/>
          <p:cNvSpPr txBox="1"/>
          <p:nvPr>
            <p:ph type="body" idx="1"/>
          </p:nvPr>
        </p:nvSpPr>
        <p:spPr>
          <a:xfrm>
            <a:off x="591275" y="1140350"/>
            <a:ext cx="49545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●"/>
            </a:pPr>
            <a:r>
              <a:rPr lang="en-GB" sz="2000" b="1"/>
              <a:t>Accuracy </a:t>
            </a:r>
            <a:r>
              <a:rPr lang="en-GB" sz="2000"/>
              <a:t>= percentage of </a:t>
            </a:r>
            <a:r>
              <a:rPr lang="en-GB" sz="2000" b="1"/>
              <a:t>correct</a:t>
            </a:r>
            <a:r>
              <a:rPr lang="en-GB" sz="2000"/>
              <a:t> classifications</a:t>
            </a:r>
            <a:br>
              <a:rPr lang="en-GB" sz="2000"/>
            </a:br>
            <a:r>
              <a:rPr lang="en-GB" sz="2000"/>
              <a:t>= (TP + TN) / ALL</a:t>
            </a:r>
            <a:endParaRPr lang="en-GB" sz="2000"/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000" b="1"/>
              <a:t>Precision</a:t>
            </a:r>
            <a:r>
              <a:rPr lang="en-GB" sz="2000"/>
              <a:t> = percentage of positive-predicted ones that were in fact positive </a:t>
            </a:r>
            <a:br>
              <a:rPr lang="en-GB" sz="2000"/>
            </a:br>
            <a:r>
              <a:rPr lang="en-GB" sz="2000"/>
              <a:t>= TP / (TP + FP)</a:t>
            </a:r>
            <a:endParaRPr lang="en-GB" sz="2000"/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000" b="1"/>
              <a:t>Recall</a:t>
            </a:r>
            <a:r>
              <a:rPr lang="en-GB" sz="2000"/>
              <a:t> = percentage of all positive ones which were found</a:t>
            </a:r>
            <a:br>
              <a:rPr lang="en-GB" sz="2000"/>
            </a:br>
            <a:r>
              <a:rPr lang="en-GB" sz="2000"/>
              <a:t>= TP / (TP + FN)</a:t>
            </a:r>
            <a:endParaRPr lang="en-GB" sz="2000"/>
          </a:p>
        </p:txBody>
      </p:sp>
      <p:sp>
        <p:nvSpPr>
          <p:cNvPr id="377" name="Google Shape;377;p35"/>
          <p:cNvSpPr txBox="1"/>
          <p:nvPr>
            <p:ph type="title"/>
          </p:nvPr>
        </p:nvSpPr>
        <p:spPr>
          <a:xfrm>
            <a:off x="552450" y="228075"/>
            <a:ext cx="52713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Accuracy, precision and recall</a:t>
            </a:r>
            <a:endParaRPr lang="en-GB" sz="3200"/>
          </a:p>
        </p:txBody>
      </p:sp>
      <p:sp>
        <p:nvSpPr>
          <p:cNvPr id="378" name="Google Shape;378;p35"/>
          <p:cNvSpPr txBox="1"/>
          <p:nvPr/>
        </p:nvSpPr>
        <p:spPr>
          <a:xfrm>
            <a:off x="591575" y="4540525"/>
            <a:ext cx="49539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5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Example: TP = 2, TN = 3, FP = 1, FN = 2</a:t>
            </a:r>
            <a:endParaRPr lang="en-GB" sz="1800">
              <a:solidFill>
                <a:schemeClr val="accent5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79" name="Google Shape;379;p35"/>
          <p:cNvSpPr txBox="1"/>
          <p:nvPr/>
        </p:nvSpPr>
        <p:spPr>
          <a:xfrm>
            <a:off x="3116265" y="1504100"/>
            <a:ext cx="2276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>
                <a:solidFill>
                  <a:schemeClr val="accent5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= (2 + 3) / 8 = 0,625</a:t>
            </a:r>
            <a:endParaRPr lang="en-GB" sz="1800">
              <a:solidFill>
                <a:schemeClr val="accent5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80" name="Google Shape;380;p35"/>
          <p:cNvSpPr txBox="1"/>
          <p:nvPr/>
        </p:nvSpPr>
        <p:spPr>
          <a:xfrm>
            <a:off x="3116265" y="2607310"/>
            <a:ext cx="2276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5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= 2 / (2 + 1) = 0,66</a:t>
            </a:r>
            <a:endParaRPr lang="en-GB" sz="1800">
              <a:solidFill>
                <a:schemeClr val="accent5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81" name="Google Shape;381;p35"/>
          <p:cNvSpPr txBox="1"/>
          <p:nvPr/>
        </p:nvSpPr>
        <p:spPr>
          <a:xfrm>
            <a:off x="3269300" y="3574030"/>
            <a:ext cx="2276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5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= 2 / (2 + 2) = 0,5</a:t>
            </a:r>
            <a:endParaRPr lang="en-GB" sz="1800">
              <a:solidFill>
                <a:schemeClr val="accent5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82" name="Google Shape;382;p35"/>
          <p:cNvSpPr txBox="1"/>
          <p:nvPr/>
        </p:nvSpPr>
        <p:spPr>
          <a:xfrm>
            <a:off x="7468425" y="5469525"/>
            <a:ext cx="11958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Images from Wikipedia</a:t>
            </a:r>
            <a:endParaRPr lang="en-GB" sz="6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83" name="Google Shape;383;p35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 sz="900"/>
            </a:fld>
            <a:endParaRPr lang="en-GB"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36"/>
          <p:cNvPicPr preferRelativeResize="0"/>
          <p:nvPr/>
        </p:nvPicPr>
        <p:blipFill rotWithShape="1">
          <a:blip r:embed="rId1"/>
          <a:srcRect b="25738"/>
          <a:stretch>
            <a:fillRect/>
          </a:stretch>
        </p:blipFill>
        <p:spPr>
          <a:xfrm>
            <a:off x="6036858" y="829625"/>
            <a:ext cx="606535" cy="59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6"/>
          <p:cNvPicPr preferRelativeResize="0"/>
          <p:nvPr/>
        </p:nvPicPr>
        <p:blipFill rotWithShape="1">
          <a:blip r:embed="rId2"/>
          <a:srcRect l="26138" r="12171"/>
          <a:stretch>
            <a:fillRect/>
          </a:stretch>
        </p:blipFill>
        <p:spPr>
          <a:xfrm>
            <a:off x="6061893" y="1437190"/>
            <a:ext cx="556464" cy="59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864787" y="2044757"/>
            <a:ext cx="950676" cy="56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6"/>
          <p:cNvPicPr preferRelativeResize="0"/>
          <p:nvPr/>
        </p:nvPicPr>
        <p:blipFill rotWithShape="1">
          <a:blip r:embed="rId4"/>
          <a:srcRect l="14064" r="14064"/>
          <a:stretch>
            <a:fillRect/>
          </a:stretch>
        </p:blipFill>
        <p:spPr>
          <a:xfrm>
            <a:off x="6016856" y="3226533"/>
            <a:ext cx="646538" cy="5995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2" name="Google Shape;392;p36"/>
          <p:cNvGraphicFramePr/>
          <p:nvPr/>
        </p:nvGraphicFramePr>
        <p:xfrm>
          <a:off x="6867475" y="313038"/>
          <a:ext cx="3000000" cy="5363425"/>
        </p:xfrm>
        <a:graphic>
          <a:graphicData uri="http://schemas.openxmlformats.org/drawingml/2006/table">
            <a:tbl>
              <a:tblPr>
                <a:noFill/>
                <a:tableStyleId>{0EDA10F3-CF0B-4245-A653-4DADC8607F54}</a:tableStyleId>
              </a:tblPr>
              <a:tblGrid>
                <a:gridCol w="1130475"/>
                <a:gridCol w="1146050"/>
              </a:tblGrid>
              <a:tr h="56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System prediction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cat</a:t>
                      </a:r>
                      <a:endParaRPr lang="en-GB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TP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cat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FP</a:t>
                      </a:r>
                      <a:endParaRPr lang="en-GB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not cat</a:t>
                      </a:r>
                      <a:endParaRPr lang="en-GB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TN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not cat</a:t>
                      </a:r>
                      <a:endParaRPr lang="en-GB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TN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not cat</a:t>
                      </a:r>
                      <a:endParaRPr lang="en-GB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TN</a:t>
                      </a:r>
                      <a:endParaRPr lang="en-GB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not cat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TN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not cat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TN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not cat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TN</a:t>
                      </a:r>
                      <a:endParaRPr lang="en-GB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93" name="Google Shape;393;p36"/>
          <p:cNvPicPr preferRelativeResize="0"/>
          <p:nvPr/>
        </p:nvPicPr>
        <p:blipFill rotWithShape="1">
          <a:blip r:embed="rId5"/>
          <a:srcRect l="24590" r="24590"/>
          <a:stretch>
            <a:fillRect/>
          </a:stretch>
        </p:blipFill>
        <p:spPr>
          <a:xfrm>
            <a:off x="5970225" y="3834100"/>
            <a:ext cx="696401" cy="6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6"/>
          <p:cNvPicPr preferRelativeResize="0"/>
          <p:nvPr/>
        </p:nvPicPr>
        <p:blipFill rotWithShape="1">
          <a:blip r:embed="rId6"/>
          <a:srcRect t="1057" b="1047"/>
          <a:stretch>
            <a:fillRect/>
          </a:stretch>
        </p:blipFill>
        <p:spPr>
          <a:xfrm>
            <a:off x="5864789" y="5052987"/>
            <a:ext cx="950672" cy="62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6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5991934" y="2615216"/>
            <a:ext cx="696382" cy="60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6"/>
          <p:cNvPicPr preferRelativeResize="0"/>
          <p:nvPr/>
        </p:nvPicPr>
        <p:blipFill rotWithShape="1">
          <a:blip r:embed="rId8"/>
          <a:srcRect l="19628" t="18481" r="24893" b="39477"/>
          <a:stretch>
            <a:fillRect/>
          </a:stretch>
        </p:blipFill>
        <p:spPr>
          <a:xfrm>
            <a:off x="5959150" y="4445425"/>
            <a:ext cx="761951" cy="5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6"/>
          <p:cNvSpPr txBox="1"/>
          <p:nvPr>
            <p:ph type="body" idx="1"/>
          </p:nvPr>
        </p:nvSpPr>
        <p:spPr>
          <a:xfrm>
            <a:off x="591275" y="1140350"/>
            <a:ext cx="49545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●"/>
            </a:pPr>
            <a:r>
              <a:rPr lang="en-GB" sz="2200" b="1"/>
              <a:t>Accuracy </a:t>
            </a:r>
            <a:r>
              <a:rPr lang="en-GB" sz="2200"/>
              <a:t>= percentage of </a:t>
            </a:r>
            <a:r>
              <a:rPr lang="en-GB" sz="2200" b="1"/>
              <a:t>correct</a:t>
            </a:r>
            <a:r>
              <a:rPr lang="en-GB" sz="2200"/>
              <a:t> classifications</a:t>
            </a:r>
            <a:br>
              <a:rPr lang="en-GB" sz="2200"/>
            </a:br>
            <a:r>
              <a:rPr lang="en-GB" sz="2200"/>
              <a:t>= (TP + TN) / ALL</a:t>
            </a:r>
            <a:endParaRPr lang="en-GB" sz="2200"/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200" b="1"/>
              <a:t>Precision</a:t>
            </a:r>
            <a:r>
              <a:rPr lang="en-GB" sz="2200"/>
              <a:t> = percentage of positive-predicted ones were in fact positive </a:t>
            </a:r>
            <a:br>
              <a:rPr lang="en-GB" sz="2200"/>
            </a:br>
            <a:r>
              <a:rPr lang="en-GB" sz="2200"/>
              <a:t>= TP / (TP + FP)</a:t>
            </a:r>
            <a:endParaRPr lang="en-GB" sz="2200"/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200" b="1"/>
              <a:t>Recall</a:t>
            </a:r>
            <a:r>
              <a:rPr lang="en-GB" sz="2200"/>
              <a:t> = percentage of all positive ones which were found</a:t>
            </a:r>
            <a:br>
              <a:rPr lang="en-GB" sz="2200"/>
            </a:br>
            <a:r>
              <a:rPr lang="en-GB" sz="2200"/>
              <a:t>= TP / (TP + FN)</a:t>
            </a:r>
            <a:endParaRPr lang="en-GB" sz="2200"/>
          </a:p>
        </p:txBody>
      </p:sp>
      <p:sp>
        <p:nvSpPr>
          <p:cNvPr id="398" name="Google Shape;398;p36"/>
          <p:cNvSpPr txBox="1"/>
          <p:nvPr>
            <p:ph type="title"/>
          </p:nvPr>
        </p:nvSpPr>
        <p:spPr>
          <a:xfrm>
            <a:off x="552450" y="228075"/>
            <a:ext cx="52713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Example: rare true class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99" name="Google Shape;399;p36"/>
          <p:cNvSpPr txBox="1"/>
          <p:nvPr/>
        </p:nvSpPr>
        <p:spPr>
          <a:xfrm>
            <a:off x="591575" y="4540525"/>
            <a:ext cx="49539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5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Example: TP = 1, TN = 6, FP = 1, FN = 0</a:t>
            </a:r>
            <a:endParaRPr sz="2100">
              <a:solidFill>
                <a:schemeClr val="accent5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400" name="Google Shape;400;p36"/>
          <p:cNvSpPr txBox="1"/>
          <p:nvPr/>
        </p:nvSpPr>
        <p:spPr>
          <a:xfrm>
            <a:off x="3325180" y="1578795"/>
            <a:ext cx="2276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5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= (1 +6) / 8 = 0,875</a:t>
            </a:r>
            <a:endParaRPr sz="2100">
              <a:solidFill>
                <a:schemeClr val="accent5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401" name="Google Shape;401;p36"/>
          <p:cNvSpPr txBox="1"/>
          <p:nvPr/>
        </p:nvSpPr>
        <p:spPr>
          <a:xfrm>
            <a:off x="3212150" y="2760345"/>
            <a:ext cx="25020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5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= 1 / (1 + 1) = 0,5</a:t>
            </a:r>
            <a:endParaRPr sz="2100">
              <a:solidFill>
                <a:schemeClr val="accent5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402" name="Google Shape;402;p36"/>
          <p:cNvSpPr txBox="1"/>
          <p:nvPr/>
        </p:nvSpPr>
        <p:spPr>
          <a:xfrm>
            <a:off x="3380425" y="3826125"/>
            <a:ext cx="2276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5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= 1 / (1 + 0) = 1</a:t>
            </a:r>
            <a:endParaRPr sz="2100">
              <a:solidFill>
                <a:schemeClr val="accent5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403" name="Google Shape;403;p36"/>
          <p:cNvSpPr txBox="1"/>
          <p:nvPr/>
        </p:nvSpPr>
        <p:spPr>
          <a:xfrm>
            <a:off x="7468425" y="5469525"/>
            <a:ext cx="11958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Images from Wikipedia</a:t>
            </a:r>
            <a:endParaRPr sz="8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37"/>
          <p:cNvPicPr preferRelativeResize="0"/>
          <p:nvPr/>
        </p:nvPicPr>
        <p:blipFill rotWithShape="1">
          <a:blip r:embed="rId1"/>
          <a:srcRect b="25738"/>
          <a:stretch>
            <a:fillRect/>
          </a:stretch>
        </p:blipFill>
        <p:spPr>
          <a:xfrm>
            <a:off x="6036858" y="829625"/>
            <a:ext cx="606535" cy="59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7"/>
          <p:cNvPicPr preferRelativeResize="0"/>
          <p:nvPr/>
        </p:nvPicPr>
        <p:blipFill rotWithShape="1">
          <a:blip r:embed="rId2"/>
          <a:srcRect l="26138" r="12171"/>
          <a:stretch>
            <a:fillRect/>
          </a:stretch>
        </p:blipFill>
        <p:spPr>
          <a:xfrm>
            <a:off x="6061893" y="1437190"/>
            <a:ext cx="556464" cy="59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864787" y="2044757"/>
            <a:ext cx="950676" cy="56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7"/>
          <p:cNvPicPr preferRelativeResize="0"/>
          <p:nvPr/>
        </p:nvPicPr>
        <p:blipFill rotWithShape="1">
          <a:blip r:embed="rId4"/>
          <a:srcRect l="14064" r="14064"/>
          <a:stretch>
            <a:fillRect/>
          </a:stretch>
        </p:blipFill>
        <p:spPr>
          <a:xfrm>
            <a:off x="6016856" y="3226533"/>
            <a:ext cx="646538" cy="5995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2" name="Google Shape;412;p37"/>
          <p:cNvGraphicFramePr/>
          <p:nvPr/>
        </p:nvGraphicFramePr>
        <p:xfrm>
          <a:off x="6867475" y="313038"/>
          <a:ext cx="3000000" cy="5363425"/>
        </p:xfrm>
        <a:graphic>
          <a:graphicData uri="http://schemas.openxmlformats.org/drawingml/2006/table">
            <a:tbl>
              <a:tblPr>
                <a:noFill/>
                <a:tableStyleId>{0EDA10F3-CF0B-4245-A653-4DADC8607F54}</a:tableStyleId>
              </a:tblPr>
              <a:tblGrid>
                <a:gridCol w="1130475"/>
                <a:gridCol w="1146050"/>
              </a:tblGrid>
              <a:tr h="56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/>
                        <a:t>System prediction</a:t>
                      </a:r>
                      <a:endParaRPr lang="en-GB" sz="14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not cat</a:t>
                      </a:r>
                      <a:endParaRPr lang="en-GB" sz="1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FN</a:t>
                      </a:r>
                      <a:endParaRPr lang="en-GB" sz="1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not cat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solidFill>
                            <a:schemeClr val="dk1"/>
                          </a:solidFill>
                        </a:rPr>
                        <a:t>TN</a:t>
                      </a:r>
                      <a:endParaRPr lang="en-GB"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not cat</a:t>
                      </a:r>
                      <a:endParaRPr lang="en-GB" sz="1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/>
                        <a:t>TN</a:t>
                      </a:r>
                      <a:endParaRPr lang="en-GB" sz="14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not cat</a:t>
                      </a:r>
                      <a:endParaRPr lang="en-GB" sz="1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/>
                        <a:t>TN</a:t>
                      </a:r>
                      <a:endParaRPr lang="en-GB" sz="14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not cat</a:t>
                      </a:r>
                      <a:endParaRPr lang="en-GB" sz="1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solidFill>
                            <a:schemeClr val="dk1"/>
                          </a:solidFill>
                        </a:rPr>
                        <a:t>TN</a:t>
                      </a:r>
                      <a:endParaRPr lang="en-GB"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not cat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solidFill>
                            <a:schemeClr val="dk1"/>
                          </a:solidFill>
                        </a:rPr>
                        <a:t>TN</a:t>
                      </a:r>
                      <a:endParaRPr lang="en-GB"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not cat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/>
                        <a:t>TN</a:t>
                      </a:r>
                      <a:endParaRPr lang="en-GB" sz="14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not cat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solidFill>
                            <a:schemeClr val="dk1"/>
                          </a:solidFill>
                        </a:rPr>
                        <a:t>TN</a:t>
                      </a:r>
                      <a:endParaRPr lang="en-GB"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413" name="Google Shape;413;p37"/>
          <p:cNvPicPr preferRelativeResize="0"/>
          <p:nvPr/>
        </p:nvPicPr>
        <p:blipFill rotWithShape="1">
          <a:blip r:embed="rId5"/>
          <a:srcRect t="1057" b="1047"/>
          <a:stretch>
            <a:fillRect/>
          </a:stretch>
        </p:blipFill>
        <p:spPr>
          <a:xfrm>
            <a:off x="5864789" y="5052987"/>
            <a:ext cx="950672" cy="62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991934" y="2615216"/>
            <a:ext cx="696382" cy="60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7"/>
          <p:cNvPicPr preferRelativeResize="0"/>
          <p:nvPr/>
        </p:nvPicPr>
        <p:blipFill rotWithShape="1">
          <a:blip r:embed="rId7"/>
          <a:srcRect l="19628" t="18481" r="24893" b="39477"/>
          <a:stretch>
            <a:fillRect/>
          </a:stretch>
        </p:blipFill>
        <p:spPr>
          <a:xfrm>
            <a:off x="5959150" y="4445425"/>
            <a:ext cx="761951" cy="5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7"/>
          <p:cNvSpPr txBox="1"/>
          <p:nvPr>
            <p:ph type="body" idx="1"/>
          </p:nvPr>
        </p:nvSpPr>
        <p:spPr>
          <a:xfrm>
            <a:off x="591275" y="1171425"/>
            <a:ext cx="49545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●"/>
            </a:pPr>
            <a:r>
              <a:rPr lang="en-GB" sz="2400" b="1"/>
              <a:t>Accuracy </a:t>
            </a:r>
            <a:r>
              <a:rPr lang="en-GB" sz="2400"/>
              <a:t>= percentage of </a:t>
            </a:r>
            <a:r>
              <a:rPr lang="en-GB" sz="2400" b="1"/>
              <a:t>correct</a:t>
            </a:r>
            <a:r>
              <a:rPr lang="en-GB" sz="2400"/>
              <a:t> classifications</a:t>
            </a:r>
            <a:br>
              <a:rPr lang="en-GB" sz="2400"/>
            </a:br>
            <a:r>
              <a:rPr lang="en-GB" sz="2400"/>
              <a:t>= (TP + TN) / ALL</a:t>
            </a:r>
            <a:endParaRPr lang="en-GB" sz="2400"/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400" b="1"/>
              <a:t>Precision</a:t>
            </a:r>
            <a:r>
              <a:rPr lang="en-GB" sz="2400"/>
              <a:t> = percentage of positive-predicted ones were in fact positive </a:t>
            </a:r>
            <a:br>
              <a:rPr lang="en-GB" sz="2400"/>
            </a:br>
            <a:r>
              <a:rPr lang="en-GB" sz="2400"/>
              <a:t>= TP / (TP + FP)</a:t>
            </a:r>
            <a:endParaRPr lang="en-GB" sz="2400"/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400" b="1"/>
              <a:t>Recall</a:t>
            </a:r>
            <a:r>
              <a:rPr lang="en-GB" sz="2400"/>
              <a:t> = percentage of all positive ones which were found</a:t>
            </a:r>
            <a:br>
              <a:rPr lang="en-GB" sz="2400"/>
            </a:br>
            <a:r>
              <a:rPr lang="en-GB" sz="2400"/>
              <a:t>= TP / (TP + FN)</a:t>
            </a:r>
            <a:endParaRPr lang="en-GB" sz="2400"/>
          </a:p>
        </p:txBody>
      </p:sp>
      <p:sp>
        <p:nvSpPr>
          <p:cNvPr id="417" name="Google Shape;417;p37"/>
          <p:cNvSpPr txBox="1"/>
          <p:nvPr>
            <p:ph type="title"/>
          </p:nvPr>
        </p:nvSpPr>
        <p:spPr>
          <a:xfrm>
            <a:off x="552450" y="228075"/>
            <a:ext cx="52713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accent5"/>
                </a:solidFill>
              </a:rPr>
              <a:t>Example: dummy classifier</a:t>
            </a:r>
            <a:endParaRPr lang="en-GB" sz="3200">
              <a:solidFill>
                <a:schemeClr val="accent5"/>
              </a:solidFill>
            </a:endParaRPr>
          </a:p>
        </p:txBody>
      </p:sp>
      <p:sp>
        <p:nvSpPr>
          <p:cNvPr id="418" name="Google Shape;418;p37"/>
          <p:cNvSpPr txBox="1"/>
          <p:nvPr/>
        </p:nvSpPr>
        <p:spPr>
          <a:xfrm>
            <a:off x="591575" y="4845325"/>
            <a:ext cx="49539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5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Example: TP = 0, TN = 7, FP = 0, FN = 1</a:t>
            </a:r>
            <a:endParaRPr lang="en-GB" sz="2000">
              <a:solidFill>
                <a:schemeClr val="accent5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419" name="Google Shape;419;p37"/>
          <p:cNvSpPr txBox="1"/>
          <p:nvPr/>
        </p:nvSpPr>
        <p:spPr>
          <a:xfrm>
            <a:off x="3600135" y="1801270"/>
            <a:ext cx="2276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5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= (0 + 7) / 8 = 0,875</a:t>
            </a:r>
            <a:endParaRPr lang="en-GB" sz="2000">
              <a:solidFill>
                <a:schemeClr val="accent5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420" name="Google Shape;420;p37"/>
          <p:cNvSpPr txBox="1"/>
          <p:nvPr/>
        </p:nvSpPr>
        <p:spPr>
          <a:xfrm>
            <a:off x="3600135" y="3074170"/>
            <a:ext cx="25020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5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= 0 / (0 + 0) ≃ 0</a:t>
            </a:r>
            <a:endParaRPr lang="en-GB" sz="2000">
              <a:solidFill>
                <a:schemeClr val="accent5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421" name="Google Shape;421;p37"/>
          <p:cNvSpPr txBox="1"/>
          <p:nvPr/>
        </p:nvSpPr>
        <p:spPr>
          <a:xfrm>
            <a:off x="3600135" y="4063615"/>
            <a:ext cx="2276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5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= 0 / (0 + 1) = 0</a:t>
            </a:r>
            <a:endParaRPr lang="en-GB" sz="2000">
              <a:solidFill>
                <a:schemeClr val="accent5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422" name="Google Shape;422;p37"/>
          <p:cNvSpPr txBox="1"/>
          <p:nvPr/>
        </p:nvSpPr>
        <p:spPr>
          <a:xfrm>
            <a:off x="7468425" y="5469525"/>
            <a:ext cx="11958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Images from Wikipedia</a:t>
            </a:r>
            <a:endParaRPr lang="en-GB" sz="7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423" name="Google Shape;423;p37"/>
          <p:cNvPicPr preferRelativeResize="0"/>
          <p:nvPr/>
        </p:nvPicPr>
        <p:blipFill rotWithShape="1">
          <a:blip r:embed="rId8"/>
          <a:srcRect l="24590" r="24590"/>
          <a:stretch>
            <a:fillRect/>
          </a:stretch>
        </p:blipFill>
        <p:spPr>
          <a:xfrm>
            <a:off x="5970225" y="3834100"/>
            <a:ext cx="696401" cy="6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 measures: multi-class</a:t>
            </a:r>
            <a:endParaRPr lang="en-GB"/>
          </a:p>
        </p:txBody>
      </p:sp>
      <p:sp>
        <p:nvSpPr>
          <p:cNvPr id="429" name="Google Shape;429;p38"/>
          <p:cNvSpPr txBox="1"/>
          <p:nvPr>
            <p:ph type="body" idx="1"/>
          </p:nvPr>
        </p:nvSpPr>
        <p:spPr>
          <a:xfrm>
            <a:off x="628650" y="1521350"/>
            <a:ext cx="81459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-GB" sz="2000" b="1"/>
              <a:t>Accuracy</a:t>
            </a:r>
            <a:r>
              <a:rPr lang="en-GB" sz="2000"/>
              <a:t> = percentage of correct classifications</a:t>
            </a:r>
            <a:endParaRPr lang="en-GB" sz="2000"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2000" b="1"/>
              <a:t>Precision</a:t>
            </a:r>
            <a:r>
              <a:rPr lang="en-GB" sz="2000"/>
              <a:t> and </a:t>
            </a:r>
            <a:r>
              <a:rPr lang="en-GB" sz="2000" b="1"/>
              <a:t>recall</a:t>
            </a:r>
            <a:r>
              <a:rPr lang="en-GB" sz="2000"/>
              <a:t> only make sense class-wise (as one-versus-rest)</a:t>
            </a:r>
            <a:endParaRPr lang="en-GB" sz="2000"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2000" b="1"/>
              <a:t>Confusion matrix</a:t>
            </a:r>
            <a:r>
              <a:rPr lang="en-GB" sz="2000"/>
              <a:t>: rows = true classes, </a:t>
            </a:r>
            <a:br>
              <a:rPr lang="en-GB" sz="2000"/>
            </a:br>
            <a:r>
              <a:rPr lang="en-GB" sz="2000"/>
              <a:t>columns = predicted classes</a:t>
            </a:r>
            <a:endParaRPr lang="en-GB" sz="2000"/>
          </a:p>
          <a:p>
            <a:pPr marL="9144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Makes it easy to analyse problems</a:t>
            </a:r>
            <a:endParaRPr lang="en-GB" sz="1800"/>
          </a:p>
          <a:p>
            <a:pPr marL="9144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-GB" sz="1800"/>
              <a:t>Example: system has problem distinguishing</a:t>
            </a:r>
            <a:br>
              <a:rPr lang="en-GB" sz="1800"/>
            </a:br>
            <a:r>
              <a:rPr lang="en-GB" sz="1800"/>
              <a:t>cats and dogs, but rabbits are easy</a:t>
            </a:r>
            <a:endParaRPr lang="en-GB" sz="1800"/>
          </a:p>
        </p:txBody>
      </p:sp>
      <p:graphicFrame>
        <p:nvGraphicFramePr>
          <p:cNvPr id="430" name="Google Shape;430;p38"/>
          <p:cNvGraphicFramePr/>
          <p:nvPr/>
        </p:nvGraphicFramePr>
        <p:xfrm>
          <a:off x="6070950" y="30254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8F9FA"/>
                </a:solidFill>
                <a:tableStyleId>{6B4AC0BA-9F5B-4C63-8A6E-42DD0C0CADF4}</a:tableStyleId>
              </a:tblPr>
              <a:tblGrid>
                <a:gridCol w="723900"/>
                <a:gridCol w="533400"/>
                <a:gridCol w="333375"/>
                <a:gridCol w="381000"/>
                <a:gridCol w="533400"/>
              </a:tblGrid>
              <a:tr h="200025">
                <a:tc rowSpan="2"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53350" marR="53350" marT="26675" marB="26675"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 hMerge="1"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222222"/>
                          </a:solidFill>
                        </a:rPr>
                        <a:t>Predicted class</a:t>
                      </a:r>
                      <a:endParaRPr sz="1050" b="1">
                        <a:solidFill>
                          <a:srgbClr val="222222"/>
                        </a:solidFill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cPr/>
                </a:tc>
                <a:tc hMerge="1">
                  <a:tcPr/>
                </a:tc>
              </a:tr>
              <a:tr h="200025">
                <a:tc vMerge="1" gridSpan="2">
                  <a:tcPr/>
                </a:tc>
                <a:tc vMerge="1" hMerge="1"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222222"/>
                          </a:solidFill>
                        </a:rPr>
                        <a:t>Cat</a:t>
                      </a:r>
                      <a:endParaRPr sz="1050" b="1">
                        <a:solidFill>
                          <a:srgbClr val="222222"/>
                        </a:solidFill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222222"/>
                          </a:solidFill>
                        </a:rPr>
                        <a:t>Dog</a:t>
                      </a:r>
                      <a:endParaRPr sz="1050" b="1">
                        <a:solidFill>
                          <a:srgbClr val="222222"/>
                        </a:solidFill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222222"/>
                          </a:solidFill>
                        </a:rPr>
                        <a:t>Rabbit</a:t>
                      </a:r>
                      <a:endParaRPr sz="1050" b="1">
                        <a:solidFill>
                          <a:srgbClr val="222222"/>
                        </a:solidFill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CF0"/>
                    </a:solidFill>
                  </a:tcPr>
                </a:tc>
              </a:tr>
              <a:tr h="266700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222222"/>
                          </a:solidFill>
                        </a:rPr>
                        <a:t>Actual</a:t>
                      </a:r>
                      <a:endParaRPr sz="1050" b="1">
                        <a:solidFill>
                          <a:srgbClr val="222222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222222"/>
                          </a:solidFill>
                        </a:rPr>
                        <a:t>class</a:t>
                      </a:r>
                      <a:endParaRPr sz="1050" b="1">
                        <a:solidFill>
                          <a:srgbClr val="222222"/>
                        </a:solidFill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222222"/>
                          </a:solidFill>
                        </a:rPr>
                        <a:t>Cat</a:t>
                      </a:r>
                      <a:endParaRPr sz="1050" b="1">
                        <a:solidFill>
                          <a:srgbClr val="222222"/>
                        </a:solidFill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5</a:t>
                      </a:r>
                      <a:endParaRPr sz="1050" b="1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2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66700">
                <a:tc vMerge="1"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222222"/>
                          </a:solidFill>
                        </a:rPr>
                        <a:t>Dog</a:t>
                      </a:r>
                      <a:endParaRPr sz="1050" b="1">
                        <a:solidFill>
                          <a:srgbClr val="222222"/>
                        </a:solidFill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3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3</a:t>
                      </a:r>
                      <a:endParaRPr sz="1050" b="1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2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66700">
                <a:tc vMerge="1"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222222"/>
                          </a:solidFill>
                        </a:rPr>
                        <a:t>Rabbit</a:t>
                      </a:r>
                      <a:endParaRPr sz="1050" b="1">
                        <a:solidFill>
                          <a:srgbClr val="222222"/>
                        </a:solidFill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11</a:t>
                      </a:r>
                      <a:endParaRPr sz="1050" b="1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31" name="Google Shape;431;p38"/>
          <p:cNvSpPr txBox="1"/>
          <p:nvPr/>
        </p:nvSpPr>
        <p:spPr>
          <a:xfrm>
            <a:off x="7314575" y="5469525"/>
            <a:ext cx="13497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Example from Wikipedia</a:t>
            </a:r>
            <a:endParaRPr sz="8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432" name="Google Shape;432;p38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Regression</a:t>
            </a:r>
            <a:endParaRPr lang="en-GB"/>
          </a:p>
        </p:txBody>
      </p:sp>
      <p:sp>
        <p:nvSpPr>
          <p:cNvPr id="438" name="Google Shape;438;p39"/>
          <p:cNvSpPr txBox="1"/>
          <p:nvPr>
            <p:ph type="body" idx="1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0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Regression</a:t>
            </a:r>
            <a:r>
              <a:rPr lang="en-GB"/>
              <a:t>: output is numerical</a:t>
            </a:r>
            <a:endParaRPr lang="en-GB"/>
          </a:p>
        </p:txBody>
      </p:sp>
      <p:sp>
        <p:nvSpPr>
          <p:cNvPr id="444" name="Google Shape;444;p40"/>
          <p:cNvSpPr txBox="1"/>
          <p:nvPr>
            <p:ph type="body" idx="1"/>
          </p:nvPr>
        </p:nvSpPr>
        <p:spPr>
          <a:xfrm>
            <a:off x="552450" y="1521350"/>
            <a:ext cx="82674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2500"/>
              <a:t>Examples:</a:t>
            </a:r>
            <a:endParaRPr sz="2500"/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GB" sz="2200"/>
              <a:t>predict weight based on height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GB" sz="2200"/>
              <a:t>predict credit risk based on bank account information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GB" sz="2200"/>
              <a:t>predict money spent on a freemium game based on available data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•"/>
            </a:pPr>
            <a:r>
              <a:rPr lang="en-GB" sz="2200"/>
              <a:t>predict house prices based on location and other available data</a:t>
            </a:r>
            <a:endParaRPr sz="2200"/>
          </a:p>
        </p:txBody>
      </p:sp>
      <p:sp>
        <p:nvSpPr>
          <p:cNvPr id="445" name="Google Shape;445;p40"/>
          <p:cNvSpPr/>
          <p:nvPr/>
        </p:nvSpPr>
        <p:spPr>
          <a:xfrm>
            <a:off x="7038396" y="1044401"/>
            <a:ext cx="7308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Machine learning</a:t>
            </a:r>
            <a:endParaRPr sz="700"/>
          </a:p>
        </p:txBody>
      </p:sp>
      <p:sp>
        <p:nvSpPr>
          <p:cNvPr id="446" name="Google Shape;446;p40"/>
          <p:cNvSpPr/>
          <p:nvPr/>
        </p:nvSpPr>
        <p:spPr>
          <a:xfrm>
            <a:off x="6175455" y="1430217"/>
            <a:ext cx="730800" cy="221400"/>
          </a:xfrm>
          <a:prstGeom prst="flowChartAlternateProcess">
            <a:avLst/>
          </a:prstGeom>
          <a:solidFill>
            <a:srgbClr val="A5A5A5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Supervised learning</a:t>
            </a:r>
            <a:endParaRPr sz="700"/>
          </a:p>
        </p:txBody>
      </p:sp>
      <p:sp>
        <p:nvSpPr>
          <p:cNvPr id="447" name="Google Shape;447;p40"/>
          <p:cNvSpPr/>
          <p:nvPr/>
        </p:nvSpPr>
        <p:spPr>
          <a:xfrm>
            <a:off x="7222900" y="1430225"/>
            <a:ext cx="8691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Unsupervised learning</a:t>
            </a:r>
            <a:endParaRPr sz="700"/>
          </a:p>
        </p:txBody>
      </p:sp>
      <p:sp>
        <p:nvSpPr>
          <p:cNvPr id="448" name="Google Shape;448;p40"/>
          <p:cNvSpPr/>
          <p:nvPr/>
        </p:nvSpPr>
        <p:spPr>
          <a:xfrm>
            <a:off x="8249425" y="1421725"/>
            <a:ext cx="8691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Reinforcement learning</a:t>
            </a:r>
            <a:endParaRPr sz="700"/>
          </a:p>
        </p:txBody>
      </p:sp>
      <p:sp>
        <p:nvSpPr>
          <p:cNvPr id="449" name="Google Shape;449;p40"/>
          <p:cNvSpPr/>
          <p:nvPr/>
        </p:nvSpPr>
        <p:spPr>
          <a:xfrm>
            <a:off x="5822575" y="1927150"/>
            <a:ext cx="5073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Classification</a:t>
            </a:r>
            <a:endParaRPr sz="400"/>
          </a:p>
        </p:txBody>
      </p:sp>
      <p:sp>
        <p:nvSpPr>
          <p:cNvPr id="450" name="Google Shape;450;p40"/>
          <p:cNvSpPr/>
          <p:nvPr/>
        </p:nvSpPr>
        <p:spPr>
          <a:xfrm>
            <a:off x="7324775" y="1922700"/>
            <a:ext cx="4722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Clustering</a:t>
            </a:r>
            <a:endParaRPr sz="400"/>
          </a:p>
        </p:txBody>
      </p:sp>
      <p:sp>
        <p:nvSpPr>
          <p:cNvPr id="451" name="Google Shape;451;p40"/>
          <p:cNvSpPr/>
          <p:nvPr/>
        </p:nvSpPr>
        <p:spPr>
          <a:xfrm>
            <a:off x="7817462" y="1926775"/>
            <a:ext cx="4266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Anomaly detection</a:t>
            </a:r>
            <a:endParaRPr sz="400"/>
          </a:p>
        </p:txBody>
      </p:sp>
      <p:sp>
        <p:nvSpPr>
          <p:cNvPr id="452" name="Google Shape;452;p40"/>
          <p:cNvSpPr/>
          <p:nvPr/>
        </p:nvSpPr>
        <p:spPr>
          <a:xfrm>
            <a:off x="8264549" y="1922700"/>
            <a:ext cx="4722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Association rules</a:t>
            </a:r>
            <a:endParaRPr sz="400"/>
          </a:p>
        </p:txBody>
      </p:sp>
      <p:cxnSp>
        <p:nvCxnSpPr>
          <p:cNvPr id="453" name="Google Shape;453;p40"/>
          <p:cNvCxnSpPr>
            <a:endCxn id="446" idx="0"/>
          </p:cNvCxnSpPr>
          <p:nvPr/>
        </p:nvCxnSpPr>
        <p:spPr>
          <a:xfrm flipH="1">
            <a:off x="6540855" y="1267617"/>
            <a:ext cx="616800" cy="1626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4" name="Google Shape;454;p40"/>
          <p:cNvCxnSpPr>
            <a:stCxn id="445" idx="2"/>
            <a:endCxn id="447" idx="0"/>
          </p:cNvCxnSpPr>
          <p:nvPr/>
        </p:nvCxnSpPr>
        <p:spPr>
          <a:xfrm>
            <a:off x="7403796" y="1265801"/>
            <a:ext cx="253800" cy="1644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5" name="Google Shape;455;p40"/>
          <p:cNvCxnSpPr>
            <a:endCxn id="448" idx="0"/>
          </p:cNvCxnSpPr>
          <p:nvPr/>
        </p:nvCxnSpPr>
        <p:spPr>
          <a:xfrm>
            <a:off x="7673875" y="1266025"/>
            <a:ext cx="1010100" cy="1557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" name="Google Shape;456;p40"/>
          <p:cNvCxnSpPr>
            <a:endCxn id="449" idx="0"/>
          </p:cNvCxnSpPr>
          <p:nvPr/>
        </p:nvCxnSpPr>
        <p:spPr>
          <a:xfrm flipH="1">
            <a:off x="6076225" y="1650250"/>
            <a:ext cx="186300" cy="2769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" name="Google Shape;457;p40"/>
          <p:cNvCxnSpPr>
            <a:stCxn id="446" idx="2"/>
            <a:endCxn id="458" idx="0"/>
          </p:cNvCxnSpPr>
          <p:nvPr/>
        </p:nvCxnSpPr>
        <p:spPr>
          <a:xfrm>
            <a:off x="6540855" y="1651617"/>
            <a:ext cx="44100" cy="2760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" name="Google Shape;459;p40"/>
          <p:cNvCxnSpPr/>
          <p:nvPr/>
        </p:nvCxnSpPr>
        <p:spPr>
          <a:xfrm>
            <a:off x="6803651" y="1649950"/>
            <a:ext cx="258300" cy="2778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" name="Google Shape;460;p40"/>
          <p:cNvCxnSpPr>
            <a:endCxn id="450" idx="0"/>
          </p:cNvCxnSpPr>
          <p:nvPr/>
        </p:nvCxnSpPr>
        <p:spPr>
          <a:xfrm>
            <a:off x="7558775" y="1652100"/>
            <a:ext cx="2100" cy="2706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1" name="Google Shape;461;p40"/>
          <p:cNvCxnSpPr>
            <a:stCxn id="447" idx="2"/>
            <a:endCxn id="451" idx="0"/>
          </p:cNvCxnSpPr>
          <p:nvPr/>
        </p:nvCxnSpPr>
        <p:spPr>
          <a:xfrm>
            <a:off x="7657450" y="1651625"/>
            <a:ext cx="373200" cy="2751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" name="Google Shape;462;p40"/>
          <p:cNvCxnSpPr>
            <a:endCxn id="452" idx="0"/>
          </p:cNvCxnSpPr>
          <p:nvPr/>
        </p:nvCxnSpPr>
        <p:spPr>
          <a:xfrm>
            <a:off x="7993349" y="1655700"/>
            <a:ext cx="507300" cy="2670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3" name="Google Shape;463;p40"/>
          <p:cNvSpPr/>
          <p:nvPr/>
        </p:nvSpPr>
        <p:spPr>
          <a:xfrm>
            <a:off x="6851089" y="1927750"/>
            <a:ext cx="4437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Detection</a:t>
            </a:r>
            <a:endParaRPr sz="400"/>
          </a:p>
        </p:txBody>
      </p:sp>
      <p:sp>
        <p:nvSpPr>
          <p:cNvPr id="464" name="Google Shape;464;p40"/>
          <p:cNvSpPr/>
          <p:nvPr/>
        </p:nvSpPr>
        <p:spPr>
          <a:xfrm>
            <a:off x="6354376" y="1927750"/>
            <a:ext cx="472200" cy="221400"/>
          </a:xfrm>
          <a:prstGeom prst="flowChartAlternateProcess">
            <a:avLst/>
          </a:prstGeom>
          <a:solidFill>
            <a:srgbClr val="A5A5A5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Regression</a:t>
            </a:r>
            <a:endParaRPr sz="400"/>
          </a:p>
        </p:txBody>
      </p:sp>
      <p:sp>
        <p:nvSpPr>
          <p:cNvPr id="465" name="Google Shape;465;p40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regression</a:t>
            </a:r>
            <a:endParaRPr lang="en-GB"/>
          </a:p>
        </p:txBody>
      </p:sp>
      <p:pic>
        <p:nvPicPr>
          <p:cNvPr id="471" name="Google Shape;471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576575" y="1004600"/>
            <a:ext cx="3567424" cy="445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1"/>
          <p:cNvSpPr txBox="1"/>
          <p:nvPr/>
        </p:nvSpPr>
        <p:spPr>
          <a:xfrm>
            <a:off x="4272600" y="5418375"/>
            <a:ext cx="42813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Data from: </a:t>
            </a:r>
            <a:r>
              <a:rPr lang="en-GB" sz="1000" u="sng">
                <a:solidFill>
                  <a:schemeClr val="hlink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  <a:hlinkClick r:id="rId2"/>
              </a:rPr>
              <a:t>https://www.cdc.gov/growthcharts/who/boys_length_weight.htm</a:t>
            </a:r>
            <a:r>
              <a:rPr lang="en-GB" sz="10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</a:t>
            </a:r>
            <a:endParaRPr sz="10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473" name="Google Shape;473;p41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74" name="Google Shape;474;p41"/>
          <p:cNvSpPr txBox="1"/>
          <p:nvPr/>
        </p:nvSpPr>
        <p:spPr>
          <a:xfrm>
            <a:off x="628650" y="1173000"/>
            <a:ext cx="4736400" cy="11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rbel" panose="020B0503020204020204"/>
              <a:buChar char="●"/>
            </a:pPr>
            <a:r>
              <a:rPr lang="en-GB" sz="21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The simplest regression model</a:t>
            </a:r>
            <a:endParaRPr sz="21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Corbel" panose="020B0503020204020204"/>
              <a:buChar char="●"/>
            </a:pPr>
            <a:r>
              <a:rPr lang="en-GB" sz="21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The output has a linear relationship to the input variables:</a:t>
            </a:r>
            <a:endParaRPr sz="21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475" name="Google Shape;475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81050" y="2492650"/>
            <a:ext cx="2057400" cy="44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648825" y="3036000"/>
            <a:ext cx="3750329" cy="2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1"/>
          <p:cNvSpPr txBox="1"/>
          <p:nvPr/>
        </p:nvSpPr>
        <p:spPr>
          <a:xfrm>
            <a:off x="628650" y="3329309"/>
            <a:ext cx="4736400" cy="20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rbel" panose="020B0503020204020204"/>
              <a:buChar char="●"/>
            </a:pPr>
            <a:r>
              <a:rPr lang="en-GB" sz="21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Can be solved in closed form (linear least squares) or e.g. by SGD.</a:t>
            </a:r>
            <a:endParaRPr sz="21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rbel" panose="020B0503020204020204"/>
              <a:buChar char="●"/>
            </a:pPr>
            <a:r>
              <a:rPr lang="en-GB" sz="21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Regularized variants:</a:t>
            </a:r>
            <a:endParaRPr sz="21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rbel" panose="020B0503020204020204"/>
              <a:buChar char="○"/>
            </a:pPr>
            <a:r>
              <a:rPr lang="en-GB" sz="2100" b="1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Ridge regr.</a:t>
            </a:r>
            <a:r>
              <a:rPr lang="en-GB" sz="21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: constraint on</a:t>
            </a:r>
            <a:endParaRPr sz="21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rbel" panose="020B0503020204020204"/>
              <a:buChar char="○"/>
            </a:pPr>
            <a:r>
              <a:rPr lang="en-GB" sz="2100" b="1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Lasso</a:t>
            </a:r>
            <a:r>
              <a:rPr lang="en-GB" sz="21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: constraint on</a:t>
            </a:r>
            <a:endParaRPr sz="21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rbel" panose="020B0503020204020204"/>
              <a:buChar char="○"/>
            </a:pPr>
            <a:r>
              <a:rPr lang="en-GB" sz="2100" b="1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Elastic net</a:t>
            </a:r>
            <a:r>
              <a:rPr lang="en-GB" sz="21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: combination of both</a:t>
            </a:r>
            <a:endParaRPr sz="21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478" name="Google Shape;478;p4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572000" y="4377648"/>
            <a:ext cx="360100" cy="3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905342" y="4753142"/>
            <a:ext cx="443467" cy="2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2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Nonlinear regression</a:t>
            </a:r>
            <a:endParaRPr lang="en-GB"/>
          </a:p>
        </p:txBody>
      </p:sp>
      <p:pic>
        <p:nvPicPr>
          <p:cNvPr id="485" name="Google Shape;485;p4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576575" y="1004600"/>
            <a:ext cx="3567424" cy="445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2"/>
          <p:cNvSpPr txBox="1"/>
          <p:nvPr>
            <p:ph type="body" idx="1"/>
          </p:nvPr>
        </p:nvSpPr>
        <p:spPr>
          <a:xfrm>
            <a:off x="628650" y="1521350"/>
            <a:ext cx="5007300" cy="129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What if the data is not linear?</a:t>
            </a:r>
            <a:endParaRPr lang="en-GB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One approach is to use higher-degree polynomials</a:t>
            </a:r>
            <a:endParaRPr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487" name="Google Shape;487;p42"/>
          <p:cNvPicPr preferRelativeResize="0"/>
          <p:nvPr/>
        </p:nvPicPr>
        <p:blipFill rotWithShape="1">
          <a:blip r:embed="rId2"/>
          <a:srcRect l="22946" r="21932"/>
          <a:stretch>
            <a:fillRect/>
          </a:stretch>
        </p:blipFill>
        <p:spPr>
          <a:xfrm>
            <a:off x="628649" y="2785825"/>
            <a:ext cx="5040175" cy="10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3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Performance measures for regression</a:t>
            </a:r>
            <a:endParaRPr lang="en-GB" sz="3600"/>
          </a:p>
        </p:txBody>
      </p:sp>
      <p:sp>
        <p:nvSpPr>
          <p:cNvPr id="493" name="Google Shape;493;p43"/>
          <p:cNvSpPr txBox="1"/>
          <p:nvPr>
            <p:ph type="body" idx="1"/>
          </p:nvPr>
        </p:nvSpPr>
        <p:spPr>
          <a:xfrm>
            <a:off x="628650" y="1216549"/>
            <a:ext cx="7886700" cy="420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-GB" sz="2000"/>
              <a:t>Mean absolute error (MAE):</a:t>
            </a:r>
            <a:br>
              <a:rPr lang="en-GB" sz="2000"/>
            </a:br>
            <a:br>
              <a:rPr lang="en-GB" sz="2000"/>
            </a:br>
            <a:br>
              <a:rPr lang="en-GB" sz="2000"/>
            </a:br>
            <a:br>
              <a:rPr lang="en-GB" sz="2000"/>
            </a:br>
            <a:br>
              <a:rPr lang="en-GB" sz="2000"/>
            </a:br>
            <a:endParaRPr lang="en-GB" sz="20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000"/>
              <a:t>Mean squared error (MSE):</a:t>
            </a:r>
            <a:br>
              <a:rPr lang="en-GB" sz="2000"/>
            </a:br>
            <a:br>
              <a:rPr lang="en-GB" sz="2000"/>
            </a:br>
            <a:br>
              <a:rPr lang="en-GB" sz="2000"/>
            </a:br>
            <a:br>
              <a:rPr lang="en-GB" sz="2000"/>
            </a:br>
            <a:br>
              <a:rPr lang="en-GB" sz="2000"/>
            </a:br>
            <a:endParaRPr lang="en-GB" sz="20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000"/>
              <a:t>Also many others, like R</a:t>
            </a:r>
            <a:r>
              <a:rPr lang="en-GB" sz="2000" baseline="30000"/>
              <a:t>2</a:t>
            </a:r>
            <a:r>
              <a:rPr lang="en-GB" sz="2000"/>
              <a:t>, see ,e.g.,: </a:t>
            </a:r>
            <a:r>
              <a:rPr lang="en-GB" sz="1000" u="sng">
                <a:solidFill>
                  <a:schemeClr val="hlink"/>
                </a:solidFill>
                <a:hlinkClick r:id="rId1"/>
              </a:rPr>
              <a:t>https://scikit-learn.org/stable/modules/model_evaluation.html#regression-metrics</a:t>
            </a:r>
            <a:r>
              <a:rPr lang="en-GB" sz="1000"/>
              <a:t> </a:t>
            </a:r>
            <a:endParaRPr lang="en-GB" sz="1000" baseline="30000"/>
          </a:p>
        </p:txBody>
      </p:sp>
      <p:sp>
        <p:nvSpPr>
          <p:cNvPr id="494" name="Google Shape;494;p43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95" name="Google Shape;495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192400" y="3581275"/>
            <a:ext cx="4719649" cy="84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92400" y="1813450"/>
            <a:ext cx="4411202" cy="84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machine learning?</a:t>
            </a:r>
            <a:endParaRPr lang="en-GB"/>
          </a:p>
        </p:txBody>
      </p:sp>
      <p:sp>
        <p:nvSpPr>
          <p:cNvPr id="100" name="Google Shape;100;p17"/>
          <p:cNvSpPr txBox="1"/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Machine learning is the study of algorithms that “</a:t>
            </a:r>
            <a:r>
              <a:rPr lang="en-GB" b="1"/>
              <a:t>learn” from examples and experience</a:t>
            </a:r>
            <a:r>
              <a:rPr lang="en-GB"/>
              <a:t> instead of relying on hard-coded rules and </a:t>
            </a:r>
            <a:r>
              <a:rPr lang="en-GB" b="1"/>
              <a:t>make predictions on new data</a:t>
            </a:r>
            <a:endParaRPr lang="en-GB" b="1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Here “learn” means updating the parameters of a mathematical (statistical) model</a:t>
            </a:r>
            <a:br>
              <a:rPr lang="en-GB"/>
            </a:b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goal is to use the learned model to perform predictions on new data — </a:t>
            </a:r>
            <a:r>
              <a:rPr lang="en-GB" i="1"/>
              <a:t>generalization.</a:t>
            </a:r>
            <a:endParaRPr lang="en-GB" i="1"/>
          </a:p>
        </p:txBody>
      </p:sp>
      <p:sp>
        <p:nvSpPr>
          <p:cNvPr id="101" name="Google Shape;101;p17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4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Clustering</a:t>
            </a:r>
            <a:endParaRPr lang="en-GB"/>
          </a:p>
        </p:txBody>
      </p:sp>
      <p:sp>
        <p:nvSpPr>
          <p:cNvPr id="502" name="Google Shape;502;p44"/>
          <p:cNvSpPr txBox="1"/>
          <p:nvPr>
            <p:ph type="body" idx="1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5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learning</a:t>
            </a:r>
            <a:endParaRPr lang="en-GB"/>
          </a:p>
        </p:txBody>
      </p:sp>
      <p:sp>
        <p:nvSpPr>
          <p:cNvPr id="508" name="Google Shape;508;p45"/>
          <p:cNvSpPr txBox="1"/>
          <p:nvPr>
            <p:ph type="body" idx="1"/>
          </p:nvPr>
        </p:nvSpPr>
        <p:spPr>
          <a:xfrm>
            <a:off x="613950" y="1585475"/>
            <a:ext cx="45564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only have data items </a:t>
            </a:r>
            <a:r>
              <a:rPr lang="en-GB" sz="1800" b="1">
                <a:latin typeface="Droid Serif"/>
                <a:ea typeface="Droid Serif"/>
                <a:cs typeface="Droid Serif"/>
                <a:sym typeface="Droid Serif"/>
              </a:rPr>
              <a:t>x</a:t>
            </a:r>
            <a:r>
              <a:rPr lang="en-GB"/>
              <a:t>, </a:t>
            </a:r>
            <a:br>
              <a:rPr lang="en-GB"/>
            </a:br>
            <a:r>
              <a:rPr lang="en-GB"/>
              <a:t>no labels are given</a:t>
            </a:r>
            <a:endParaRPr lang="en-GB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Learning a model to describe hidden structure in unlabeled data.</a:t>
            </a:r>
            <a:endParaRPr lang="en-GB"/>
          </a:p>
        </p:txBody>
      </p:sp>
      <p:sp>
        <p:nvSpPr>
          <p:cNvPr id="509" name="Google Shape;509;p45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10" name="Google Shape;510;p45"/>
          <p:cNvSpPr/>
          <p:nvPr/>
        </p:nvSpPr>
        <p:spPr>
          <a:xfrm>
            <a:off x="6504996" y="1273001"/>
            <a:ext cx="7308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Machine learning</a:t>
            </a:r>
            <a:endParaRPr sz="700"/>
          </a:p>
        </p:txBody>
      </p:sp>
      <p:sp>
        <p:nvSpPr>
          <p:cNvPr id="511" name="Google Shape;511;p45"/>
          <p:cNvSpPr/>
          <p:nvPr/>
        </p:nvSpPr>
        <p:spPr>
          <a:xfrm>
            <a:off x="5642055" y="1658817"/>
            <a:ext cx="7308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Supervised learning</a:t>
            </a:r>
            <a:endParaRPr sz="700"/>
          </a:p>
        </p:txBody>
      </p:sp>
      <p:sp>
        <p:nvSpPr>
          <p:cNvPr id="512" name="Google Shape;512;p45"/>
          <p:cNvSpPr/>
          <p:nvPr/>
        </p:nvSpPr>
        <p:spPr>
          <a:xfrm>
            <a:off x="6689500" y="1658825"/>
            <a:ext cx="869100" cy="221400"/>
          </a:xfrm>
          <a:prstGeom prst="flowChartAlternateProcess">
            <a:avLst/>
          </a:prstGeom>
          <a:solidFill>
            <a:srgbClr val="A5A5A5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Unsupervised learning</a:t>
            </a:r>
            <a:endParaRPr sz="700"/>
          </a:p>
        </p:txBody>
      </p:sp>
      <p:sp>
        <p:nvSpPr>
          <p:cNvPr id="513" name="Google Shape;513;p45"/>
          <p:cNvSpPr/>
          <p:nvPr/>
        </p:nvSpPr>
        <p:spPr>
          <a:xfrm>
            <a:off x="7716025" y="1650325"/>
            <a:ext cx="8691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Reinforcement learning</a:t>
            </a:r>
            <a:endParaRPr sz="700"/>
          </a:p>
        </p:txBody>
      </p:sp>
      <p:sp>
        <p:nvSpPr>
          <p:cNvPr id="514" name="Google Shape;514;p45"/>
          <p:cNvSpPr/>
          <p:nvPr/>
        </p:nvSpPr>
        <p:spPr>
          <a:xfrm>
            <a:off x="5289175" y="2155750"/>
            <a:ext cx="5073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Classification</a:t>
            </a:r>
            <a:endParaRPr sz="400"/>
          </a:p>
        </p:txBody>
      </p:sp>
      <p:sp>
        <p:nvSpPr>
          <p:cNvPr id="515" name="Google Shape;515;p45"/>
          <p:cNvSpPr/>
          <p:nvPr/>
        </p:nvSpPr>
        <p:spPr>
          <a:xfrm>
            <a:off x="6791375" y="2151300"/>
            <a:ext cx="472200" cy="221400"/>
          </a:xfrm>
          <a:prstGeom prst="flowChartAlternateProcess">
            <a:avLst/>
          </a:prstGeom>
          <a:solidFill>
            <a:srgbClr val="A5A5A5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Clustering</a:t>
            </a:r>
            <a:endParaRPr sz="400"/>
          </a:p>
        </p:txBody>
      </p:sp>
      <p:sp>
        <p:nvSpPr>
          <p:cNvPr id="516" name="Google Shape;516;p45"/>
          <p:cNvSpPr/>
          <p:nvPr/>
        </p:nvSpPr>
        <p:spPr>
          <a:xfrm>
            <a:off x="7284062" y="2155375"/>
            <a:ext cx="426600" cy="221400"/>
          </a:xfrm>
          <a:prstGeom prst="flowChartAlternateProcess">
            <a:avLst/>
          </a:prstGeom>
          <a:solidFill>
            <a:srgbClr val="D9D9D9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Anomaly detection</a:t>
            </a:r>
            <a:endParaRPr sz="400"/>
          </a:p>
        </p:txBody>
      </p:sp>
      <p:sp>
        <p:nvSpPr>
          <p:cNvPr id="517" name="Google Shape;517;p45"/>
          <p:cNvSpPr/>
          <p:nvPr/>
        </p:nvSpPr>
        <p:spPr>
          <a:xfrm>
            <a:off x="7731149" y="2151300"/>
            <a:ext cx="472200" cy="221400"/>
          </a:xfrm>
          <a:prstGeom prst="flowChartAlternateProcess">
            <a:avLst/>
          </a:prstGeom>
          <a:solidFill>
            <a:srgbClr val="D9D9D9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Association rules</a:t>
            </a:r>
            <a:endParaRPr sz="400"/>
          </a:p>
        </p:txBody>
      </p:sp>
      <p:cxnSp>
        <p:nvCxnSpPr>
          <p:cNvPr id="518" name="Google Shape;518;p45"/>
          <p:cNvCxnSpPr>
            <a:endCxn id="511" idx="0"/>
          </p:cNvCxnSpPr>
          <p:nvPr/>
        </p:nvCxnSpPr>
        <p:spPr>
          <a:xfrm flipH="1">
            <a:off x="6007455" y="1496217"/>
            <a:ext cx="616800" cy="1626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9" name="Google Shape;519;p45"/>
          <p:cNvCxnSpPr>
            <a:stCxn id="510" idx="2"/>
            <a:endCxn id="512" idx="0"/>
          </p:cNvCxnSpPr>
          <p:nvPr/>
        </p:nvCxnSpPr>
        <p:spPr>
          <a:xfrm>
            <a:off x="6870396" y="1494401"/>
            <a:ext cx="253800" cy="1644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" name="Google Shape;520;p45"/>
          <p:cNvCxnSpPr>
            <a:endCxn id="513" idx="0"/>
          </p:cNvCxnSpPr>
          <p:nvPr/>
        </p:nvCxnSpPr>
        <p:spPr>
          <a:xfrm>
            <a:off x="7140475" y="1494625"/>
            <a:ext cx="1010100" cy="1557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1" name="Google Shape;521;p45"/>
          <p:cNvCxnSpPr>
            <a:endCxn id="514" idx="0"/>
          </p:cNvCxnSpPr>
          <p:nvPr/>
        </p:nvCxnSpPr>
        <p:spPr>
          <a:xfrm flipH="1">
            <a:off x="5542825" y="1878850"/>
            <a:ext cx="186300" cy="2769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2" name="Google Shape;522;p45"/>
          <p:cNvCxnSpPr>
            <a:stCxn id="511" idx="2"/>
          </p:cNvCxnSpPr>
          <p:nvPr/>
        </p:nvCxnSpPr>
        <p:spPr>
          <a:xfrm>
            <a:off x="6007455" y="1880217"/>
            <a:ext cx="44100" cy="2760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3" name="Google Shape;523;p45"/>
          <p:cNvCxnSpPr/>
          <p:nvPr/>
        </p:nvCxnSpPr>
        <p:spPr>
          <a:xfrm>
            <a:off x="6270251" y="1878550"/>
            <a:ext cx="258300" cy="2778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4" name="Google Shape;524;p45"/>
          <p:cNvCxnSpPr>
            <a:endCxn id="515" idx="0"/>
          </p:cNvCxnSpPr>
          <p:nvPr/>
        </p:nvCxnSpPr>
        <p:spPr>
          <a:xfrm>
            <a:off x="7025375" y="1880700"/>
            <a:ext cx="2100" cy="2706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5" name="Google Shape;525;p45"/>
          <p:cNvCxnSpPr>
            <a:stCxn id="512" idx="2"/>
            <a:endCxn id="516" idx="0"/>
          </p:cNvCxnSpPr>
          <p:nvPr/>
        </p:nvCxnSpPr>
        <p:spPr>
          <a:xfrm>
            <a:off x="7124050" y="1880225"/>
            <a:ext cx="373200" cy="2751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6" name="Google Shape;526;p45"/>
          <p:cNvCxnSpPr>
            <a:endCxn id="517" idx="0"/>
          </p:cNvCxnSpPr>
          <p:nvPr/>
        </p:nvCxnSpPr>
        <p:spPr>
          <a:xfrm>
            <a:off x="7459949" y="1884300"/>
            <a:ext cx="507300" cy="2670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7" name="Google Shape;527;p45"/>
          <p:cNvSpPr/>
          <p:nvPr/>
        </p:nvSpPr>
        <p:spPr>
          <a:xfrm>
            <a:off x="6317689" y="2156350"/>
            <a:ext cx="4437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Detection</a:t>
            </a:r>
            <a:endParaRPr sz="400"/>
          </a:p>
        </p:txBody>
      </p:sp>
      <p:sp>
        <p:nvSpPr>
          <p:cNvPr id="528" name="Google Shape;528;p45"/>
          <p:cNvSpPr/>
          <p:nvPr/>
        </p:nvSpPr>
        <p:spPr>
          <a:xfrm>
            <a:off x="5820976" y="2156350"/>
            <a:ext cx="4722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Regression</a:t>
            </a:r>
            <a:endParaRPr sz="400"/>
          </a:p>
        </p:txBody>
      </p:sp>
      <p:pic>
        <p:nvPicPr>
          <p:cNvPr id="529" name="Google Shape;529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70675" y="2651375"/>
            <a:ext cx="4082875" cy="3063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334000" y="778925"/>
            <a:ext cx="38100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6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Clustering</a:t>
            </a:r>
            <a:endParaRPr lang="en-GB"/>
          </a:p>
        </p:txBody>
      </p:sp>
      <p:sp>
        <p:nvSpPr>
          <p:cNvPr id="536" name="Google Shape;536;p46"/>
          <p:cNvSpPr txBox="1"/>
          <p:nvPr>
            <p:ph type="body" idx="1"/>
          </p:nvPr>
        </p:nvSpPr>
        <p:spPr>
          <a:xfrm>
            <a:off x="628650" y="1368950"/>
            <a:ext cx="4768800" cy="413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Grouping a dataset so that </a:t>
            </a:r>
            <a:br>
              <a:rPr lang="en-GB"/>
            </a:br>
            <a:r>
              <a:rPr lang="en-GB"/>
              <a:t>samples in the same group (cluster) are more similar to each other than </a:t>
            </a:r>
            <a:br>
              <a:rPr lang="en-GB"/>
            </a:br>
            <a:r>
              <a:rPr lang="en-GB"/>
              <a:t>to those in other groups (clusters)</a:t>
            </a:r>
            <a:endParaRPr lang="en-GB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Lots of algorithms:</a:t>
            </a:r>
            <a:br>
              <a:rPr lang="en-GB"/>
            </a:br>
            <a:r>
              <a:rPr lang="en-GB"/>
              <a:t>	•  k-means</a:t>
            </a:r>
            <a:br>
              <a:rPr lang="en-GB"/>
            </a:br>
            <a:r>
              <a:rPr lang="en-GB"/>
              <a:t>	•  hierarchical clustering</a:t>
            </a:r>
            <a:br>
              <a:rPr lang="en-GB"/>
            </a:br>
            <a:r>
              <a:rPr lang="en-GB"/>
              <a:t>	•  Gaussian mixture model</a:t>
            </a:r>
            <a:br>
              <a:rPr lang="en-GB"/>
            </a:br>
            <a:r>
              <a:rPr lang="en-GB"/>
              <a:t>	•  DBSCAN, OPTICS</a:t>
            </a:r>
            <a:br>
              <a:rPr lang="en-GB"/>
            </a:br>
            <a:r>
              <a:rPr lang="en-GB"/>
              <a:t>	•  biclustering</a:t>
            </a:r>
            <a:br>
              <a:rPr lang="en-GB"/>
            </a:br>
            <a:r>
              <a:rPr lang="en-GB"/>
              <a:t>	•  spectral clustering, etc.</a:t>
            </a:r>
            <a:endParaRPr lang="en-GB"/>
          </a:p>
        </p:txBody>
      </p:sp>
      <p:sp>
        <p:nvSpPr>
          <p:cNvPr id="537" name="Google Shape;537;p46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021151" y="2677500"/>
            <a:ext cx="3122850" cy="30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7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k</a:t>
            </a:r>
            <a:r>
              <a:rPr lang="en-GB"/>
              <a:t>-means</a:t>
            </a:r>
            <a:endParaRPr lang="en-GB"/>
          </a:p>
        </p:txBody>
      </p:sp>
      <p:sp>
        <p:nvSpPr>
          <p:cNvPr id="544" name="Google Shape;544;p47"/>
          <p:cNvSpPr txBox="1"/>
          <p:nvPr>
            <p:ph type="body" idx="1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2000"/>
              <a:t>Clusters data by trying to separate samples in </a:t>
            </a:r>
            <a:r>
              <a:rPr lang="en-GB" sz="20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</a:t>
            </a:r>
            <a:r>
              <a:rPr lang="en-GB" sz="2000"/>
              <a:t> groups of equal variance, minimizing </a:t>
            </a:r>
            <a:r>
              <a:rPr lang="en-GB" sz="2000" i="1"/>
              <a:t>within-cluster sum-of-squares</a:t>
            </a:r>
            <a:r>
              <a:rPr lang="en-GB" sz="2000"/>
              <a:t>:</a:t>
            </a:r>
            <a:endParaRPr lang="en-GB" sz="20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-GB" sz="2000"/>
              <a:t>Each cluster has a centroid 𝝁</a:t>
            </a:r>
            <a:r>
              <a:rPr lang="en-GB" sz="2000" i="1" baseline="-25000">
                <a:latin typeface="Droid Serif"/>
                <a:ea typeface="Droid Serif"/>
                <a:cs typeface="Droid Serif"/>
                <a:sym typeface="Droid Serif"/>
              </a:rPr>
              <a:t>i</a:t>
            </a:r>
            <a:endParaRPr sz="2000" i="1" baseline="-25000">
              <a:latin typeface="Droid Serif"/>
              <a:ea typeface="Droid Serif"/>
              <a:cs typeface="Droid Serif"/>
              <a:sym typeface="Droid Serif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2000"/>
              <a:t>User needs to specify the number</a:t>
            </a:r>
            <a:br>
              <a:rPr lang="en-GB" sz="2000"/>
            </a:br>
            <a:r>
              <a:rPr lang="en-GB" sz="2000"/>
              <a:t>of clusters </a:t>
            </a:r>
            <a:r>
              <a:rPr lang="en-GB" sz="2000" i="1">
                <a:latin typeface="Droid Serif"/>
                <a:ea typeface="Droid Serif"/>
                <a:cs typeface="Droid Serif"/>
                <a:sym typeface="Droid Serif"/>
              </a:rPr>
              <a:t>k</a:t>
            </a:r>
            <a:endParaRPr sz="2000" i="1">
              <a:latin typeface="Droid Serif"/>
              <a:ea typeface="Droid Serif"/>
              <a:cs typeface="Droid Serif"/>
              <a:sym typeface="Droid Serif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2000"/>
              <a:t>Calculated using an iterative two-step</a:t>
            </a:r>
            <a:br>
              <a:rPr lang="en-GB" sz="2000"/>
            </a:br>
            <a:r>
              <a:rPr lang="en-GB" sz="2000"/>
              <a:t>algorithm</a:t>
            </a:r>
            <a:endParaRPr lang="en-GB" sz="2000"/>
          </a:p>
        </p:txBody>
      </p:sp>
      <p:sp>
        <p:nvSpPr>
          <p:cNvPr id="545" name="Google Shape;545;p47"/>
          <p:cNvSpPr txBox="1"/>
          <p:nvPr/>
        </p:nvSpPr>
        <p:spPr>
          <a:xfrm>
            <a:off x="4507600" y="5451025"/>
            <a:ext cx="14742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546" name="Google Shape;546;p4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51850" y="2458375"/>
            <a:ext cx="419100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7"/>
          <p:cNvPicPr preferRelativeResize="0"/>
          <p:nvPr/>
        </p:nvPicPr>
        <p:blipFill rotWithShape="1">
          <a:blip r:embed="rId3"/>
          <a:srcRect t="69" b="69"/>
          <a:stretch>
            <a:fillRect/>
          </a:stretch>
        </p:blipFill>
        <p:spPr>
          <a:xfrm>
            <a:off x="5968743" y="2626100"/>
            <a:ext cx="3188682" cy="30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8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geospatial examples</a:t>
            </a:r>
            <a:endParaRPr lang="en-GB"/>
          </a:p>
        </p:txBody>
      </p:sp>
      <p:sp>
        <p:nvSpPr>
          <p:cNvPr id="553" name="Google Shape;553;p48"/>
          <p:cNvSpPr txBox="1"/>
          <p:nvPr>
            <p:ph type="body" idx="1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GB" sz="3200"/>
              <a:t>Example </a:t>
            </a:r>
            <a:r>
              <a:rPr lang="en-GB" sz="3600"/>
              <a:t>geospatial regression problems</a:t>
            </a:r>
            <a:endParaRPr lang="en-GB" sz="3600"/>
          </a:p>
        </p:txBody>
      </p:sp>
      <p:sp>
        <p:nvSpPr>
          <p:cNvPr id="559" name="Google Shape;559;p49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Estimate tree age based on other features, eg soil, meteorological</a:t>
            </a:r>
            <a:r>
              <a:rPr lang="en-GB"/>
              <a:t> factors, species, stand attributes , …</a:t>
            </a:r>
            <a:endParaRPr lang="en-GB"/>
          </a:p>
          <a:p>
            <a:pPr lvl="0"/>
            <a:r>
              <a:rPr lang="en-GB"/>
              <a:t>Estimate amount of algae based on meteorological factors, water depth, season, ….</a:t>
            </a:r>
            <a:endParaRPr lang="en-GB"/>
          </a:p>
          <a:p>
            <a:pPr lvl="0"/>
            <a:r>
              <a:rPr lang="en-GB"/>
              <a:t>Estimate housing prices based on location of services, …</a:t>
            </a:r>
            <a:endParaRPr lang="en-GB"/>
          </a:p>
          <a:p>
            <a:pPr lvl="0"/>
            <a:r>
              <a:rPr lang="en-GB"/>
              <a:t>Estimate income for zip code based on location, demographic data,...   </a:t>
            </a:r>
            <a:endParaRPr lang="en-GB"/>
          </a:p>
        </p:txBody>
      </p:sp>
      <p:sp>
        <p:nvSpPr>
          <p:cNvPr id="560" name="Google Shape;560;p49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*</a:t>
            </a:r>
            <a:endParaRPr lang="en-GB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GB" sz="3600"/>
              <a:t>Example geospatial classification problems</a:t>
            </a:r>
            <a:endParaRPr lang="en-GB" sz="3600"/>
          </a:p>
        </p:txBody>
      </p:sp>
      <p:sp>
        <p:nvSpPr>
          <p:cNvPr id="566" name="Google Shape;566;p50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Tree/crop species classification based on pointcloud, image data</a:t>
            </a:r>
            <a:endParaRPr lang="en-GB"/>
          </a:p>
          <a:p>
            <a:pPr lvl="0"/>
          </a:p>
          <a:p>
            <a:pPr lvl="0"/>
          </a:p>
          <a:p>
            <a:pPr lvl="0"/>
            <a:r>
              <a:rPr lang="en-GB"/>
              <a:t>Land cover classification based on spaceborne multispectral data -&gt; Exercise</a:t>
            </a:r>
            <a:endParaRPr lang="en-GB"/>
          </a:p>
        </p:txBody>
      </p:sp>
      <p:sp>
        <p:nvSpPr>
          <p:cNvPr id="567" name="Google Shape;567;p50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*</a:t>
            </a:r>
            <a:endParaRPr lang="en-GB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Example geospatial clustering problems</a:t>
            </a:r>
            <a:endParaRPr lang="en-GB" sz="3600"/>
          </a:p>
        </p:txBody>
      </p:sp>
      <p:sp>
        <p:nvSpPr>
          <p:cNvPr id="573" name="Google Shape;573;p51"/>
          <p:cNvSpPr txBox="1"/>
          <p:nvPr>
            <p:ph type="body" idx="1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-GB" sz="2400"/>
              <a:t>Cloud detection </a:t>
            </a:r>
            <a:endParaRPr lang="en-GB" sz="2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400"/>
              <a:t>…</a:t>
            </a:r>
            <a:endParaRPr lang="en-GB" sz="2400"/>
          </a:p>
        </p:txBody>
      </p:sp>
      <p:sp>
        <p:nvSpPr>
          <p:cNvPr id="574" name="Google Shape;574;p51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 sz="1000"/>
            </a:fld>
            <a:endParaRPr lang="en-GB" sz="100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3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Super-resolution </a:t>
            </a:r>
            <a:r>
              <a:rPr lang="en-GB" sz="1800"/>
              <a:t>(model training on higher resolution data)</a:t>
            </a:r>
            <a:endParaRPr lang="en-GB" sz="1800"/>
          </a:p>
        </p:txBody>
      </p:sp>
      <p:sp>
        <p:nvSpPr>
          <p:cNvPr id="588" name="Google Shape;588;p53"/>
          <p:cNvSpPr txBox="1"/>
          <p:nvPr>
            <p:ph type="body" idx="1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89" name="Google Shape;589;p53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 sz="900"/>
            </a:fld>
            <a:endParaRPr lang="en-GB" sz="900"/>
          </a:p>
        </p:txBody>
      </p:sp>
      <p:pic>
        <p:nvPicPr>
          <p:cNvPr id="590" name="Google Shape;590;p5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4325" y="1183054"/>
            <a:ext cx="8515350" cy="3711172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3"/>
          <p:cNvSpPr txBox="1"/>
          <p:nvPr/>
        </p:nvSpPr>
        <p:spPr>
          <a:xfrm>
            <a:off x="628650" y="5087850"/>
            <a:ext cx="34803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https://github.com/remicres/sr4rs</a:t>
            </a:r>
            <a:endParaRPr lang="en-GB" sz="10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4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Decloud </a:t>
            </a:r>
            <a:r>
              <a:rPr lang="en-GB" sz="1600"/>
              <a:t>(use RADAR to fill optical datas gaps)</a:t>
            </a:r>
            <a:endParaRPr lang="en-GB" sz="1600"/>
          </a:p>
        </p:txBody>
      </p:sp>
      <p:sp>
        <p:nvSpPr>
          <p:cNvPr id="597" name="Google Shape;597;p54"/>
          <p:cNvSpPr txBox="1"/>
          <p:nvPr>
            <p:ph type="body" idx="1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98" name="Google Shape;598;p54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 sz="900"/>
            </a:fld>
            <a:endParaRPr lang="en-GB" sz="900"/>
          </a:p>
        </p:txBody>
      </p:sp>
      <p:sp>
        <p:nvSpPr>
          <p:cNvPr id="599" name="Google Shape;599;p54"/>
          <p:cNvSpPr txBox="1"/>
          <p:nvPr/>
        </p:nvSpPr>
        <p:spPr>
          <a:xfrm>
            <a:off x="1015800" y="5070175"/>
            <a:ext cx="50880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https://github.com/CNES/decloud</a:t>
            </a:r>
            <a:endParaRPr lang="en-GB" sz="10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600" name="Google Shape;600;p5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4325" y="1126812"/>
            <a:ext cx="7886700" cy="3943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 and e</a:t>
            </a:r>
            <a:r>
              <a:rPr lang="en-GB"/>
              <a:t>xperience … </a:t>
            </a:r>
            <a:endParaRPr i="1"/>
          </a:p>
        </p:txBody>
      </p:sp>
      <p:sp>
        <p:nvSpPr>
          <p:cNvPr id="107" name="Google Shape;107;p18"/>
          <p:cNvSpPr txBox="1"/>
          <p:nvPr>
            <p:ph type="body" idx="1"/>
          </p:nvPr>
        </p:nvSpPr>
        <p:spPr>
          <a:xfrm>
            <a:off x="628650" y="1368950"/>
            <a:ext cx="4680300" cy="4214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Humans learn by observation and (mostly) unsupervised learning</a:t>
            </a:r>
            <a:endParaRPr lang="en-GB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model of the world / </a:t>
            </a:r>
            <a:br>
              <a:rPr lang="en-GB"/>
            </a:br>
            <a:r>
              <a:rPr lang="en-GB"/>
              <a:t>common sense reasoning</a:t>
            </a:r>
            <a:endParaRPr lang="en-GB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Machines need a lot of </a:t>
            </a:r>
            <a:r>
              <a:rPr lang="en-GB" b="1"/>
              <a:t>training data</a:t>
            </a:r>
            <a:r>
              <a:rPr lang="en-GB"/>
              <a:t> to compensate</a:t>
            </a:r>
            <a:endParaRPr lang="en-GB"/>
          </a:p>
          <a:p>
            <a:pPr marL="914400" lvl="1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-GB"/>
              <a:t>Important question in ML: </a:t>
            </a:r>
            <a:br>
              <a:rPr lang="en-GB"/>
            </a:br>
            <a:r>
              <a:rPr lang="en-GB"/>
              <a:t>what kind of data do we have, </a:t>
            </a:r>
            <a:br>
              <a:rPr lang="en-GB"/>
            </a:br>
            <a:r>
              <a:rPr lang="en-GB"/>
              <a:t>how much?</a:t>
            </a:r>
            <a:endParaRPr lang="en-GB"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792025" y="3337226"/>
            <a:ext cx="2723325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792025" y="1506128"/>
            <a:ext cx="2723325" cy="178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5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Building damage assessment</a:t>
            </a:r>
            <a:endParaRPr lang="en-GB" sz="2800"/>
          </a:p>
        </p:txBody>
      </p:sp>
      <p:sp>
        <p:nvSpPr>
          <p:cNvPr id="606" name="Google Shape;606;p55"/>
          <p:cNvSpPr txBox="1"/>
          <p:nvPr>
            <p:ph type="body" idx="1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lang="en-GB" sz="16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200"/>
              <a:t>https</a:t>
            </a:r>
            <a:r>
              <a:rPr lang="en-GB" sz="1400"/>
              <a:t>://github.com/microsoft/building-damage-assessment-cnn-siamese</a:t>
            </a:r>
            <a:endParaRPr lang="en-GB" sz="1400"/>
          </a:p>
        </p:txBody>
      </p:sp>
      <p:sp>
        <p:nvSpPr>
          <p:cNvPr id="607" name="Google Shape;607;p55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 sz="800"/>
            </a:fld>
            <a:endParaRPr lang="en-GB" sz="800"/>
          </a:p>
        </p:txBody>
      </p:sp>
      <p:pic>
        <p:nvPicPr>
          <p:cNvPr id="608" name="Google Shape;608;p5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89950" y="1291849"/>
            <a:ext cx="4961174" cy="337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6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Glacier mapping</a:t>
            </a:r>
            <a:endParaRPr lang="en-GB" sz="3200"/>
          </a:p>
        </p:txBody>
      </p:sp>
      <p:sp>
        <p:nvSpPr>
          <p:cNvPr id="614" name="Google Shape;614;p56"/>
          <p:cNvSpPr txBox="1"/>
          <p:nvPr>
            <p:ph type="body" idx="1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-GB" sz="2000"/>
              <a:t>Data: multispectral spaceborne </a:t>
            </a:r>
            <a:endParaRPr lang="en-GB" sz="2000"/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2000"/>
              <a:t>https://github.com/krisrs1128/glacier_mapping</a:t>
            </a:r>
            <a:endParaRPr lang="en-GB" sz="2000"/>
          </a:p>
        </p:txBody>
      </p:sp>
      <p:sp>
        <p:nvSpPr>
          <p:cNvPr id="615" name="Google Shape;615;p56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 sz="900"/>
            </a:fld>
            <a:endParaRPr lang="en-GB" sz="900"/>
          </a:p>
        </p:txBody>
      </p:sp>
      <p:pic>
        <p:nvPicPr>
          <p:cNvPr id="616" name="Google Shape;616;p5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26150" y="2138801"/>
            <a:ext cx="6375974" cy="26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9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Roads identification, CNN</a:t>
            </a:r>
            <a:endParaRPr lang="en-GB"/>
          </a:p>
        </p:txBody>
      </p:sp>
      <p:sp>
        <p:nvSpPr>
          <p:cNvPr id="639" name="Google Shape;639;p59"/>
          <p:cNvSpPr txBox="1"/>
          <p:nvPr>
            <p:ph type="body" idx="1"/>
          </p:nvPr>
        </p:nvSpPr>
        <p:spPr>
          <a:xfrm>
            <a:off x="311700" y="4865013"/>
            <a:ext cx="8520600" cy="49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91919"/>
                </a:solidFill>
                <a:highlight>
                  <a:srgbClr val="FFFFFF"/>
                </a:highlight>
                <a:uFill>
                  <a:noFill/>
                </a:uFill>
                <a:hlinkClick r:id="rId1"/>
              </a:rPr>
              <a:t>Jerin Paul</a:t>
            </a:r>
            <a:r>
              <a:rPr lang="en-GB" sz="1200"/>
              <a:t>, </a:t>
            </a:r>
            <a:r>
              <a:rPr lang="en-GB" sz="1200">
                <a:solidFill>
                  <a:srgbClr val="292929"/>
                </a:solidFill>
                <a:highlight>
                  <a:srgbClr val="FFFFFF"/>
                </a:highlight>
              </a:rPr>
              <a:t>Segmentation of Roads in Aerial Images, </a:t>
            </a:r>
            <a:br>
              <a:rPr lang="en-GB" sz="1200">
                <a:solidFill>
                  <a:srgbClr val="292929"/>
                </a:solidFill>
                <a:highlight>
                  <a:srgbClr val="FFFFFF"/>
                </a:highlight>
              </a:rPr>
            </a:br>
            <a:r>
              <a:rPr lang="en-GB" sz="1200" u="sng">
                <a:solidFill>
                  <a:schemeClr val="hlink"/>
                </a:solidFill>
                <a:highlight>
                  <a:srgbClr val="FFFFFF"/>
                </a:highlight>
                <a:hlinkClick r:id="rId2"/>
              </a:rPr>
              <a:t>https://towardsdatascience.com/road-segmentation-727fb41c51af</a:t>
            </a:r>
            <a:r>
              <a:rPr lang="en-GB" sz="1200">
                <a:solidFill>
                  <a:srgbClr val="292929"/>
                </a:solidFill>
                <a:highlight>
                  <a:srgbClr val="FFFFFF"/>
                </a:highlight>
              </a:rPr>
              <a:t> </a:t>
            </a:r>
            <a:endParaRPr sz="1200"/>
          </a:p>
        </p:txBody>
      </p:sp>
      <p:sp>
        <p:nvSpPr>
          <p:cNvPr id="640" name="Google Shape;640;p59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641" name="Google Shape;641;p5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1700" y="1051100"/>
            <a:ext cx="7267826" cy="37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0"/>
          <p:cNvSpPr txBox="1"/>
          <p:nvPr>
            <p:ph type="body" idx="1"/>
          </p:nvPr>
        </p:nvSpPr>
        <p:spPr>
          <a:xfrm>
            <a:off x="311700" y="497099"/>
            <a:ext cx="8520600" cy="457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2000"/>
              <a:t>An unsupervised classification algorithm used for classification of land cover in Utah-US using Landsat images. </a:t>
            </a:r>
            <a:endParaRPr lang="en-GB" sz="2000"/>
          </a:p>
        </p:txBody>
      </p:sp>
      <p:sp>
        <p:nvSpPr>
          <p:cNvPr id="647" name="Google Shape;647;p60"/>
          <p:cNvSpPr txBox="1"/>
          <p:nvPr/>
        </p:nvSpPr>
        <p:spPr>
          <a:xfrm>
            <a:off x="628650" y="5026250"/>
            <a:ext cx="66609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Project named SWReGAP done in USA (https://swregap.org/)</a:t>
            </a:r>
            <a:endParaRPr lang="en-GB" sz="10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648" name="Google Shape;648;p6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3425" y="1533525"/>
            <a:ext cx="6863750" cy="32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1"/>
          <p:cNvSpPr txBox="1"/>
          <p:nvPr>
            <p:ph type="body" idx="1"/>
          </p:nvPr>
        </p:nvSpPr>
        <p:spPr>
          <a:xfrm>
            <a:off x="311700" y="497099"/>
            <a:ext cx="8520600" cy="457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Machine learning in classification of point clouds generated by drones.</a:t>
            </a:r>
            <a:endParaRPr lang="en-GB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                                                                 </a:t>
            </a:r>
            <a:r>
              <a:rPr lang="en-GB" sz="1000" b="1"/>
              <a:t>Image by pix4d.com</a:t>
            </a:r>
            <a:endParaRPr sz="1000" b="1"/>
          </a:p>
        </p:txBody>
      </p:sp>
      <p:pic>
        <p:nvPicPr>
          <p:cNvPr id="654" name="Google Shape;654;p6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1725" y="1808764"/>
            <a:ext cx="773430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1"/>
          <p:cNvSpPr txBox="1"/>
          <p:nvPr/>
        </p:nvSpPr>
        <p:spPr>
          <a:xfrm>
            <a:off x="628650" y="4314675"/>
            <a:ext cx="6701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https://www.pix4d.com/blog/construction-surveys-point-cloud-classification</a:t>
            </a:r>
            <a:endParaRPr lang="en-GB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" name="Google Shape;115;p19"/>
          <p:cNvGraphicFramePr/>
          <p:nvPr/>
        </p:nvGraphicFramePr>
        <p:xfrm>
          <a:off x="6401100" y="27051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{6B4AC0BA-9F5B-4C63-8A6E-42DD0C0CADF4}</a:tableStyleId>
              </a:tblPr>
              <a:tblGrid>
                <a:gridCol w="648625"/>
                <a:gridCol w="621875"/>
                <a:gridCol w="628625"/>
                <a:gridCol w="601825"/>
              </a:tblGrid>
              <a:tr h="25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highlight>
                            <a:srgbClr val="FFFFFF"/>
                          </a:highlight>
                        </a:rPr>
                        <a:t>Sepal length</a:t>
                      </a:r>
                      <a:endParaRPr sz="1100" b="1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highlight>
                            <a:srgbClr val="FFFFFF"/>
                          </a:highlight>
                        </a:rPr>
                        <a:t>Sepal width</a:t>
                      </a:r>
                      <a:endParaRPr sz="1100" b="1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highlight>
                            <a:srgbClr val="FFFFFF"/>
                          </a:highlight>
                        </a:rPr>
                        <a:t>Petal length</a:t>
                      </a:r>
                      <a:endParaRPr sz="1100" b="1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highlight>
                            <a:srgbClr val="FFFFFF"/>
                          </a:highlight>
                        </a:rPr>
                        <a:t>Petal width</a:t>
                      </a:r>
                      <a:endParaRPr sz="1100" b="1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5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5.1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3.5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1.4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0.2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5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4.9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3.0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1.4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0.2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5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4.7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3.2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1.3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0.2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5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4.6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3.1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1.5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0.2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5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5.0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3.6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1.4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0.3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5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5.4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3.9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1.7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0.4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5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4.6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3.4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1.4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0.3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5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5.0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3.4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1.5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0.2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5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4.4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2.9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1.4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0.2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16" name="Google Shape;116;p19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in machine learning</a:t>
            </a:r>
            <a:endParaRPr lang="en-GB"/>
          </a:p>
        </p:txBody>
      </p:sp>
      <p:sp>
        <p:nvSpPr>
          <p:cNvPr id="117" name="Google Shape;117;p19"/>
          <p:cNvSpPr txBox="1"/>
          <p:nvPr>
            <p:ph type="body" idx="1"/>
          </p:nvPr>
        </p:nvSpPr>
        <p:spPr>
          <a:xfrm>
            <a:off x="392430" y="1234330"/>
            <a:ext cx="6789900" cy="286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Most machine learning algorithms expect its input data to be numerical, typically in matrix (</a:t>
            </a:r>
            <a:r>
              <a:rPr lang="en-GB"/>
              <a:t>tabular</a:t>
            </a:r>
            <a:r>
              <a:rPr lang="en-GB"/>
              <a:t>) format</a:t>
            </a:r>
            <a:endParaRPr lang="en-GB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Design matrix</a:t>
            </a:r>
            <a:endParaRPr i="1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GB" i="1"/>
              <a:t>N</a:t>
            </a:r>
            <a:r>
              <a:rPr lang="en-GB"/>
              <a:t> samples: each row is a different data item</a:t>
            </a:r>
            <a:endParaRPr lang="en-GB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GB" i="1"/>
              <a:t>D</a:t>
            </a:r>
            <a:r>
              <a:rPr lang="en-GB"/>
              <a:t> features: each column is a different feature</a:t>
            </a:r>
            <a:endParaRPr lang="en-GB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Example: Iris flower dataset, </a:t>
            </a:r>
            <a:r>
              <a:rPr lang="en-GB" i="1"/>
              <a:t>N=150, D=4</a:t>
            </a:r>
            <a:r>
              <a:rPr lang="en-GB"/>
              <a:t> </a:t>
            </a:r>
            <a:r>
              <a:rPr lang="en-GB" u="sng">
                <a:solidFill>
                  <a:schemeClr val="hlink"/>
                </a:solidFill>
                <a:hlinkClick r:id="rId1"/>
              </a:rPr>
              <a:t>http://archive.ics.uci.edu/ml/datasets/Iris</a:t>
            </a:r>
            <a:endParaRPr lang="en-GB" u="sng">
              <a:solidFill>
                <a:schemeClr val="hlink"/>
              </a:solidFill>
              <a:hlinkClick r:id="rId1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2"/>
          <a:srcRect t="709" b="719"/>
          <a:stretch>
            <a:fillRect/>
          </a:stretch>
        </p:blipFill>
        <p:spPr>
          <a:xfrm>
            <a:off x="7342475" y="869300"/>
            <a:ext cx="1559574" cy="165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45170" y="2705110"/>
            <a:ext cx="1405475" cy="28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/>
          <p:nvPr/>
        </p:nvSpPr>
        <p:spPr>
          <a:xfrm>
            <a:off x="6343950" y="4239650"/>
            <a:ext cx="2593500" cy="281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21" name="Google Shape;121;p19"/>
          <p:cNvCxnSpPr>
            <a:stCxn id="122" idx="0"/>
            <a:endCxn id="120" idx="1"/>
          </p:cNvCxnSpPr>
          <p:nvPr/>
        </p:nvCxnSpPr>
        <p:spPr>
          <a:xfrm flipV="1">
            <a:off x="5161200" y="4380565"/>
            <a:ext cx="1182370" cy="82359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19"/>
          <p:cNvSpPr txBox="1"/>
          <p:nvPr/>
        </p:nvSpPr>
        <p:spPr>
          <a:xfrm>
            <a:off x="3978450" y="5204160"/>
            <a:ext cx="23655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one row = one specific flower.</a:t>
            </a:r>
            <a:endParaRPr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123" name="Google Shape;123;p19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5524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machine learning</a:t>
            </a:r>
            <a:endParaRPr i="1"/>
          </a:p>
        </p:txBody>
      </p:sp>
      <p:sp>
        <p:nvSpPr>
          <p:cNvPr id="129" name="Google Shape;129;p20"/>
          <p:cNvSpPr/>
          <p:nvPr/>
        </p:nvSpPr>
        <p:spPr>
          <a:xfrm>
            <a:off x="3589090" y="2285925"/>
            <a:ext cx="1978800" cy="5922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Machine learning</a:t>
            </a:r>
            <a:endParaRPr b="1"/>
          </a:p>
        </p:txBody>
      </p:sp>
      <p:sp>
        <p:nvSpPr>
          <p:cNvPr id="130" name="Google Shape;130;p20"/>
          <p:cNvSpPr/>
          <p:nvPr/>
        </p:nvSpPr>
        <p:spPr>
          <a:xfrm>
            <a:off x="1251691" y="3318464"/>
            <a:ext cx="1978800" cy="5922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Supervised learning</a:t>
            </a:r>
            <a:endParaRPr b="1"/>
          </a:p>
        </p:txBody>
      </p:sp>
      <p:sp>
        <p:nvSpPr>
          <p:cNvPr id="131" name="Google Shape;131;p20"/>
          <p:cNvSpPr/>
          <p:nvPr/>
        </p:nvSpPr>
        <p:spPr>
          <a:xfrm>
            <a:off x="4281283" y="3318464"/>
            <a:ext cx="1978800" cy="5922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Unsupervised learning</a:t>
            </a:r>
            <a:endParaRPr b="1"/>
          </a:p>
        </p:txBody>
      </p:sp>
      <p:sp>
        <p:nvSpPr>
          <p:cNvPr id="132" name="Google Shape;132;p20"/>
          <p:cNvSpPr/>
          <p:nvPr/>
        </p:nvSpPr>
        <p:spPr>
          <a:xfrm>
            <a:off x="6945769" y="3295760"/>
            <a:ext cx="2070300" cy="5922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Reinforcement learning</a:t>
            </a:r>
            <a:endParaRPr lang="en-GB"/>
          </a:p>
        </p:txBody>
      </p:sp>
      <p:sp>
        <p:nvSpPr>
          <p:cNvPr id="133" name="Google Shape;133;p20"/>
          <p:cNvSpPr/>
          <p:nvPr/>
        </p:nvSpPr>
        <p:spPr>
          <a:xfrm>
            <a:off x="311550" y="4648400"/>
            <a:ext cx="1401300" cy="5922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Classification</a:t>
            </a:r>
            <a:endParaRPr b="1"/>
          </a:p>
        </p:txBody>
      </p:sp>
      <p:sp>
        <p:nvSpPr>
          <p:cNvPr id="134" name="Google Shape;134;p20"/>
          <p:cNvSpPr/>
          <p:nvPr/>
        </p:nvSpPr>
        <p:spPr>
          <a:xfrm>
            <a:off x="1772700" y="4649950"/>
            <a:ext cx="1225500" cy="5922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Regression</a:t>
            </a:r>
            <a:endParaRPr b="1"/>
          </a:p>
        </p:txBody>
      </p:sp>
      <p:sp>
        <p:nvSpPr>
          <p:cNvPr id="135" name="Google Shape;135;p20"/>
          <p:cNvSpPr/>
          <p:nvPr/>
        </p:nvSpPr>
        <p:spPr>
          <a:xfrm>
            <a:off x="3051948" y="4649960"/>
            <a:ext cx="1035900" cy="5922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Detection</a:t>
            </a:r>
            <a:endParaRPr lang="en-GB"/>
          </a:p>
        </p:txBody>
      </p:sp>
      <p:sp>
        <p:nvSpPr>
          <p:cNvPr id="136" name="Google Shape;136;p20"/>
          <p:cNvSpPr/>
          <p:nvPr/>
        </p:nvSpPr>
        <p:spPr>
          <a:xfrm>
            <a:off x="4318475" y="4636475"/>
            <a:ext cx="1153800" cy="5922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Clustering</a:t>
            </a:r>
            <a:endParaRPr b="1"/>
          </a:p>
        </p:txBody>
      </p:sp>
      <p:sp>
        <p:nvSpPr>
          <p:cNvPr id="137" name="Google Shape;137;p20"/>
          <p:cNvSpPr/>
          <p:nvPr/>
        </p:nvSpPr>
        <p:spPr>
          <a:xfrm>
            <a:off x="5542876" y="4636476"/>
            <a:ext cx="1035900" cy="5922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Anomaly detection</a:t>
            </a:r>
            <a:endParaRPr lang="en-GB"/>
          </a:p>
        </p:txBody>
      </p:sp>
      <p:sp>
        <p:nvSpPr>
          <p:cNvPr id="138" name="Google Shape;138;p20"/>
          <p:cNvSpPr/>
          <p:nvPr/>
        </p:nvSpPr>
        <p:spPr>
          <a:xfrm>
            <a:off x="6697975" y="4636475"/>
            <a:ext cx="1201800" cy="5922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Association rules</a:t>
            </a:r>
            <a:endParaRPr lang="en-GB"/>
          </a:p>
        </p:txBody>
      </p:sp>
      <p:cxnSp>
        <p:nvCxnSpPr>
          <p:cNvPr id="139" name="Google Shape;139;p20"/>
          <p:cNvCxnSpPr>
            <a:endCxn id="130" idx="0"/>
          </p:cNvCxnSpPr>
          <p:nvPr/>
        </p:nvCxnSpPr>
        <p:spPr>
          <a:xfrm flipH="1">
            <a:off x="2241091" y="2883464"/>
            <a:ext cx="1669800" cy="43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Google Shape;140;p20"/>
          <p:cNvCxnSpPr>
            <a:stCxn id="129" idx="2"/>
            <a:endCxn id="131" idx="0"/>
          </p:cNvCxnSpPr>
          <p:nvPr/>
        </p:nvCxnSpPr>
        <p:spPr>
          <a:xfrm>
            <a:off x="4578490" y="2878125"/>
            <a:ext cx="692100" cy="4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Google Shape;141;p20"/>
          <p:cNvCxnSpPr>
            <a:endCxn id="132" idx="0"/>
          </p:cNvCxnSpPr>
          <p:nvPr/>
        </p:nvCxnSpPr>
        <p:spPr>
          <a:xfrm>
            <a:off x="5245519" y="2878460"/>
            <a:ext cx="2735400" cy="41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" name="Google Shape;142;p20"/>
          <p:cNvCxnSpPr>
            <a:endCxn id="133" idx="0"/>
          </p:cNvCxnSpPr>
          <p:nvPr/>
        </p:nvCxnSpPr>
        <p:spPr>
          <a:xfrm flipH="1">
            <a:off x="1012200" y="3907100"/>
            <a:ext cx="504300" cy="74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" name="Google Shape;143;p20"/>
          <p:cNvCxnSpPr>
            <a:stCxn id="130" idx="2"/>
            <a:endCxn id="134" idx="0"/>
          </p:cNvCxnSpPr>
          <p:nvPr/>
        </p:nvCxnSpPr>
        <p:spPr>
          <a:xfrm>
            <a:off x="2241091" y="3910664"/>
            <a:ext cx="144300" cy="73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Google Shape;144;p20"/>
          <p:cNvCxnSpPr>
            <a:endCxn id="135" idx="0"/>
          </p:cNvCxnSpPr>
          <p:nvPr/>
        </p:nvCxnSpPr>
        <p:spPr>
          <a:xfrm>
            <a:off x="2869698" y="3907160"/>
            <a:ext cx="700200" cy="7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" name="Google Shape;145;p20"/>
          <p:cNvCxnSpPr>
            <a:endCxn id="136" idx="0"/>
          </p:cNvCxnSpPr>
          <p:nvPr/>
        </p:nvCxnSpPr>
        <p:spPr>
          <a:xfrm>
            <a:off x="4889675" y="3912275"/>
            <a:ext cx="5700" cy="72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Google Shape;146;p20"/>
          <p:cNvCxnSpPr>
            <a:stCxn id="131" idx="2"/>
            <a:endCxn id="137" idx="0"/>
          </p:cNvCxnSpPr>
          <p:nvPr/>
        </p:nvCxnSpPr>
        <p:spPr>
          <a:xfrm>
            <a:off x="5270683" y="3910664"/>
            <a:ext cx="790200" cy="72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" name="Google Shape;147;p20"/>
          <p:cNvCxnSpPr>
            <a:endCxn id="138" idx="0"/>
          </p:cNvCxnSpPr>
          <p:nvPr/>
        </p:nvCxnSpPr>
        <p:spPr>
          <a:xfrm>
            <a:off x="5925175" y="3922175"/>
            <a:ext cx="1373700" cy="7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" name="Google Shape;148;p20"/>
          <p:cNvSpPr txBox="1"/>
          <p:nvPr>
            <p:ph type="body" idx="1"/>
          </p:nvPr>
        </p:nvSpPr>
        <p:spPr>
          <a:xfrm>
            <a:off x="574050" y="1368950"/>
            <a:ext cx="7995900" cy="71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800"/>
              <a:t>Machine learning algorithms can be divided into different types based on the sorts of tasks we are trying to solve</a:t>
            </a:r>
            <a:endParaRPr sz="1800"/>
          </a:p>
        </p:txBody>
      </p:sp>
      <p:sp>
        <p:nvSpPr>
          <p:cNvPr id="149" name="Google Shape;149;p20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Supervised learning</a:t>
            </a:r>
            <a:endParaRPr lang="en-GB"/>
          </a:p>
        </p:txBody>
      </p:sp>
      <p:sp>
        <p:nvSpPr>
          <p:cNvPr id="155" name="Google Shape;155;p21"/>
          <p:cNvSpPr txBox="1"/>
          <p:nvPr>
            <p:ph type="body" idx="1"/>
          </p:nvPr>
        </p:nvSpPr>
        <p:spPr>
          <a:xfrm>
            <a:off x="628650" y="1250750"/>
            <a:ext cx="6072000" cy="113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Each data item </a:t>
            </a:r>
            <a:r>
              <a:rPr lang="en-GB" sz="1800" b="1">
                <a:latin typeface="Droid Serif"/>
                <a:ea typeface="Droid Serif"/>
                <a:cs typeface="Droid Serif"/>
                <a:sym typeface="Droid Serif"/>
              </a:rPr>
              <a:t>x</a:t>
            </a:r>
            <a:r>
              <a:rPr lang="en-GB" sz="1800"/>
              <a:t> also has an associated </a:t>
            </a:r>
            <a:r>
              <a:rPr lang="en-GB" sz="1800" b="1"/>
              <a:t>label</a:t>
            </a:r>
            <a:r>
              <a:rPr lang="en-GB" sz="1800"/>
              <a:t> or </a:t>
            </a:r>
            <a:r>
              <a:rPr lang="en-GB" sz="1800" b="1"/>
              <a:t>target</a:t>
            </a:r>
            <a:r>
              <a:rPr lang="en-GB" sz="1800"/>
              <a:t> </a:t>
            </a:r>
            <a:r>
              <a:rPr lang="en-GB" sz="1800" i="1">
                <a:latin typeface="Droid Serif"/>
                <a:ea typeface="Droid Serif"/>
                <a:cs typeface="Droid Serif"/>
                <a:sym typeface="Droid Serif"/>
              </a:rPr>
              <a:t>y</a:t>
            </a:r>
            <a:endParaRPr sz="1800" i="1">
              <a:latin typeface="Droid Serif"/>
              <a:ea typeface="Droid Serif"/>
              <a:cs typeface="Droid Serif"/>
              <a:sym typeface="Droid Serif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 sz="1800"/>
              <a:t>We try to learn or </a:t>
            </a:r>
            <a:r>
              <a:rPr lang="en-GB" sz="1800" b="1"/>
              <a:t>model</a:t>
            </a:r>
            <a:r>
              <a:rPr lang="en-GB" sz="1800"/>
              <a:t> a connection between </a:t>
            </a:r>
            <a:r>
              <a:rPr lang="en-GB" sz="1800" b="1">
                <a:latin typeface="Droid Serif"/>
                <a:ea typeface="Droid Serif"/>
                <a:cs typeface="Droid Serif"/>
                <a:sym typeface="Droid Serif"/>
              </a:rPr>
              <a:t>x</a:t>
            </a:r>
            <a:r>
              <a:rPr lang="en-GB" sz="1800"/>
              <a:t> and </a:t>
            </a:r>
            <a:r>
              <a:rPr lang="en-GB" sz="1800" i="1">
                <a:latin typeface="Droid Serif"/>
                <a:ea typeface="Droid Serif"/>
                <a:cs typeface="Droid Serif"/>
                <a:sym typeface="Droid Serif"/>
              </a:rPr>
              <a:t>y</a:t>
            </a:r>
            <a:endParaRPr sz="1800"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983775" y="1063903"/>
            <a:ext cx="2066000" cy="25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/>
          <p:nvPr/>
        </p:nvSpPr>
        <p:spPr>
          <a:xfrm>
            <a:off x="3015875" y="2611664"/>
            <a:ext cx="1404600" cy="14052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model ?</a:t>
            </a:r>
            <a:endParaRPr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628650" y="4609279"/>
            <a:ext cx="51504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0000"/>
              </a:lnSpc>
              <a:spcBef>
                <a:spcPts val="875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 panose="020B0604020202020204"/>
              <a:buChar char="●"/>
            </a:pPr>
            <a:r>
              <a:rPr lang="en-GB" sz="15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if </a:t>
            </a:r>
            <a:r>
              <a:rPr lang="en-GB" sz="1500" i="1">
                <a:latin typeface="Droid Serif"/>
                <a:ea typeface="Droid Serif"/>
                <a:cs typeface="Droid Serif"/>
                <a:sym typeface="Droid Serif"/>
              </a:rPr>
              <a:t>y</a:t>
            </a:r>
            <a:r>
              <a:rPr lang="en-GB" sz="15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is a class (category) → </a:t>
            </a:r>
            <a:r>
              <a:rPr lang="en-GB" sz="1500" b="1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classification.</a:t>
            </a:r>
            <a:endParaRPr sz="15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2176825" y="3100062"/>
            <a:ext cx="47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Droid Serif"/>
                <a:ea typeface="Droid Serif"/>
                <a:cs typeface="Droid Serif"/>
                <a:sym typeface="Droid Serif"/>
              </a:rPr>
              <a:t>X</a:t>
            </a:r>
            <a:endParaRPr b="1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4837125" y="3064862"/>
            <a:ext cx="47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Droid Serif"/>
                <a:ea typeface="Droid Serif"/>
                <a:cs typeface="Droid Serif"/>
                <a:sym typeface="Droid Serif"/>
              </a:rPr>
              <a:t>y</a:t>
            </a:r>
            <a:endParaRPr i="1">
              <a:latin typeface="Droid Serif"/>
              <a:ea typeface="Droid Serif"/>
              <a:cs typeface="Droid Serif"/>
              <a:sym typeface="Droid Serif"/>
            </a:endParaRPr>
          </a:p>
        </p:txBody>
      </p:sp>
      <p:cxnSp>
        <p:nvCxnSpPr>
          <p:cNvPr id="161" name="Google Shape;161;p21"/>
          <p:cNvCxnSpPr/>
          <p:nvPr/>
        </p:nvCxnSpPr>
        <p:spPr>
          <a:xfrm>
            <a:off x="2515775" y="3314308"/>
            <a:ext cx="50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21"/>
          <p:cNvCxnSpPr/>
          <p:nvPr/>
        </p:nvCxnSpPr>
        <p:spPr>
          <a:xfrm>
            <a:off x="4296575" y="3314308"/>
            <a:ext cx="50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" name="Google Shape;163;p21"/>
          <p:cNvSpPr txBox="1"/>
          <p:nvPr/>
        </p:nvSpPr>
        <p:spPr>
          <a:xfrm>
            <a:off x="628650" y="4121158"/>
            <a:ext cx="51504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0000"/>
              </a:lnSpc>
              <a:spcBef>
                <a:spcPts val="875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 panose="020B0604020202020204"/>
              <a:buChar char="●"/>
            </a:pPr>
            <a:r>
              <a:rPr lang="en-GB" sz="15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If </a:t>
            </a:r>
            <a:r>
              <a:rPr lang="en-GB" sz="1500" i="1">
                <a:latin typeface="Droid Serif"/>
                <a:ea typeface="Droid Serif"/>
                <a:cs typeface="Droid Serif"/>
                <a:sym typeface="Droid Serif"/>
              </a:rPr>
              <a:t>y</a:t>
            </a:r>
            <a:r>
              <a:rPr lang="en-GB" sz="15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is a real value → </a:t>
            </a:r>
            <a:r>
              <a:rPr lang="en-GB" sz="1500" b="1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regression</a:t>
            </a:r>
            <a:endParaRPr sz="15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7861125" y="3570219"/>
            <a:ext cx="47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Droid Serif"/>
                <a:ea typeface="Droid Serif"/>
                <a:cs typeface="Droid Serif"/>
                <a:sym typeface="Droid Serif"/>
              </a:rPr>
              <a:t>X</a:t>
            </a:r>
            <a:endParaRPr b="1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6787025" y="2096404"/>
            <a:ext cx="47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Droid Serif"/>
                <a:ea typeface="Droid Serif"/>
                <a:cs typeface="Droid Serif"/>
                <a:sym typeface="Droid Serif"/>
              </a:rPr>
              <a:t>y</a:t>
            </a:r>
            <a:endParaRPr i="1">
              <a:latin typeface="Droid Serif"/>
              <a:ea typeface="Droid Serif"/>
              <a:cs typeface="Droid Serif"/>
              <a:sym typeface="Droid Serif"/>
            </a:endParaRPr>
          </a:p>
        </p:txBody>
      </p:sp>
      <p:grpSp>
        <p:nvGrpSpPr>
          <p:cNvPr id="166" name="Google Shape;166;p21"/>
          <p:cNvGrpSpPr/>
          <p:nvPr/>
        </p:nvGrpSpPr>
        <p:grpSpPr>
          <a:xfrm>
            <a:off x="5546525" y="3176262"/>
            <a:ext cx="1437250" cy="2311292"/>
            <a:chOff x="5546525" y="3067715"/>
            <a:chExt cx="1437250" cy="1952435"/>
          </a:xfrm>
        </p:grpSpPr>
        <p:grpSp>
          <p:nvGrpSpPr>
            <p:cNvPr id="167" name="Google Shape;167;p21"/>
            <p:cNvGrpSpPr/>
            <p:nvPr/>
          </p:nvGrpSpPr>
          <p:grpSpPr>
            <a:xfrm>
              <a:off x="5546525" y="3067715"/>
              <a:ext cx="1437250" cy="1547020"/>
              <a:chOff x="6960400" y="399465"/>
              <a:chExt cx="1437250" cy="1547020"/>
            </a:xfrm>
          </p:grpSpPr>
          <p:pic>
            <p:nvPicPr>
              <p:cNvPr id="168" name="Google Shape;168;p21"/>
              <p:cNvPicPr preferRelativeResize="0"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70888" y="399465"/>
                <a:ext cx="477732" cy="7165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9" name="Google Shape;169;p21"/>
              <p:cNvSpPr txBox="1"/>
              <p:nvPr/>
            </p:nvSpPr>
            <p:spPr>
              <a:xfrm>
                <a:off x="7816100" y="557360"/>
                <a:ext cx="524100" cy="40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>
                    <a:latin typeface="Corbel" panose="020B0503020204020204"/>
                    <a:ea typeface="Corbel" panose="020B0503020204020204"/>
                    <a:cs typeface="Corbel" panose="020B0503020204020204"/>
                    <a:sym typeface="Corbel" panose="020B0503020204020204"/>
                  </a:rPr>
                  <a:t>cat</a:t>
                </a:r>
                <a:endParaRPr sz="1800" b="1">
                  <a:latin typeface="Corbel" panose="020B0503020204020204"/>
                  <a:ea typeface="Corbel" panose="020B0503020204020204"/>
                  <a:cs typeface="Corbel" panose="020B0503020204020204"/>
                  <a:sym typeface="Corbel" panose="020B0503020204020204"/>
                </a:endParaRPr>
              </a:p>
            </p:txBody>
          </p:sp>
          <p:pic>
            <p:nvPicPr>
              <p:cNvPr id="170" name="Google Shape;170;p21"/>
              <p:cNvPicPr preferRelativeResize="0"/>
              <p:nvPr/>
            </p:nvPicPr>
            <p:blipFill rotWithShape="1">
              <a:blip r:embed="rId3"/>
              <a:srcRect l="26138" r="12171"/>
              <a:stretch>
                <a:fillRect/>
              </a:stretch>
            </p:blipFill>
            <p:spPr>
              <a:xfrm>
                <a:off x="6960400" y="1229888"/>
                <a:ext cx="698699" cy="7165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1" name="Google Shape;171;p21"/>
              <p:cNvSpPr txBox="1"/>
              <p:nvPr/>
            </p:nvSpPr>
            <p:spPr>
              <a:xfrm>
                <a:off x="7758650" y="1387788"/>
                <a:ext cx="639000" cy="40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>
                    <a:latin typeface="Corbel" panose="020B0503020204020204"/>
                    <a:ea typeface="Corbel" panose="020B0503020204020204"/>
                    <a:cs typeface="Corbel" panose="020B0503020204020204"/>
                    <a:sym typeface="Corbel" panose="020B0503020204020204"/>
                  </a:rPr>
                  <a:t>dog</a:t>
                </a:r>
                <a:endParaRPr sz="1800" b="1">
                  <a:latin typeface="Corbel" panose="020B0503020204020204"/>
                  <a:ea typeface="Corbel" panose="020B0503020204020204"/>
                  <a:cs typeface="Corbel" panose="020B0503020204020204"/>
                  <a:sym typeface="Corbel" panose="020B0503020204020204"/>
                </a:endParaRPr>
              </a:p>
            </p:txBody>
          </p:sp>
        </p:grpSp>
        <p:sp>
          <p:nvSpPr>
            <p:cNvPr id="172" name="Google Shape;172;p21"/>
            <p:cNvSpPr txBox="1"/>
            <p:nvPr/>
          </p:nvSpPr>
          <p:spPr>
            <a:xfrm>
              <a:off x="5697325" y="4711750"/>
              <a:ext cx="477600" cy="30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latin typeface="Droid Serif"/>
                  <a:ea typeface="Droid Serif"/>
                  <a:cs typeface="Droid Serif"/>
                  <a:sym typeface="Droid Serif"/>
                </a:rPr>
                <a:t>X</a:t>
              </a:r>
              <a:endParaRPr b="1"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  <p:sp>
          <p:nvSpPr>
            <p:cNvPr id="173" name="Google Shape;173;p21"/>
            <p:cNvSpPr txBox="1"/>
            <p:nvPr/>
          </p:nvSpPr>
          <p:spPr>
            <a:xfrm>
              <a:off x="6506175" y="4711750"/>
              <a:ext cx="477600" cy="30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i="1">
                  <a:latin typeface="Droid Serif"/>
                  <a:ea typeface="Droid Serif"/>
                  <a:cs typeface="Droid Serif"/>
                  <a:sym typeface="Droid Serif"/>
                </a:rPr>
                <a:t>y</a:t>
              </a:r>
              <a:endParaRPr i="1"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</p:grpSp>
      <p:sp>
        <p:nvSpPr>
          <p:cNvPr id="174" name="Google Shape;174;p21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70675" y="2651387"/>
            <a:ext cx="4082875" cy="30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070675" y="2651375"/>
            <a:ext cx="4082875" cy="306363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learning</a:t>
            </a:r>
            <a:endParaRPr lang="en-GB"/>
          </a:p>
        </p:txBody>
      </p:sp>
      <p:sp>
        <p:nvSpPr>
          <p:cNvPr id="182" name="Google Shape;182;p22"/>
          <p:cNvSpPr txBox="1"/>
          <p:nvPr>
            <p:ph type="body" idx="1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only have data items </a:t>
            </a:r>
            <a:r>
              <a:rPr lang="en-GB" sz="1800" b="1">
                <a:latin typeface="Droid Serif"/>
                <a:ea typeface="Droid Serif"/>
                <a:cs typeface="Droid Serif"/>
                <a:sym typeface="Droid Serif"/>
              </a:rPr>
              <a:t>x</a:t>
            </a:r>
            <a:r>
              <a:rPr lang="en-GB"/>
              <a:t>, no labels are given</a:t>
            </a:r>
            <a:endParaRPr lang="en-GB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can still do some useful things, e.g.:</a:t>
            </a:r>
            <a:endParaRPr lang="en-GB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Clustering</a:t>
            </a:r>
            <a:endParaRPr lang="en-GB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Anomaly detection</a:t>
            </a:r>
            <a:endParaRPr lang="en-GB"/>
          </a:p>
          <a:p>
            <a:pPr marL="914400" lvl="1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-GB"/>
              <a:t>Association rules</a:t>
            </a:r>
            <a:endParaRPr lang="en-GB"/>
          </a:p>
        </p:txBody>
      </p:sp>
      <p:sp>
        <p:nvSpPr>
          <p:cNvPr id="183" name="Google Shape;183;p22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Models, training and inference</a:t>
            </a:r>
            <a:endParaRPr lang="en-GB"/>
          </a:p>
        </p:txBody>
      </p:sp>
      <p:sp>
        <p:nvSpPr>
          <p:cNvPr id="189" name="Google Shape;189;p23"/>
          <p:cNvSpPr txBox="1"/>
          <p:nvPr>
            <p:ph type="body" idx="1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10920</Words>
  <Application>WPS Presentation</Application>
  <PresentationFormat/>
  <Paragraphs>809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6" baseType="lpstr">
      <vt:lpstr>Arial</vt:lpstr>
      <vt:lpstr>SimSun</vt:lpstr>
      <vt:lpstr>Wingdings</vt:lpstr>
      <vt:lpstr>Arial</vt:lpstr>
      <vt:lpstr>Corbel</vt:lpstr>
      <vt:lpstr>Droid Serif</vt:lpstr>
      <vt:lpstr>Segoe Print</vt:lpstr>
      <vt:lpstr>Microsoft YaHei</vt:lpstr>
      <vt:lpstr>Arial Unicode MS</vt:lpstr>
      <vt:lpstr>Times New Roman</vt:lpstr>
      <vt:lpstr>BatangChe</vt:lpstr>
      <vt:lpstr>Default Design</vt:lpstr>
      <vt:lpstr>Machine learning for spatial data </vt:lpstr>
      <vt:lpstr>machine learning</vt:lpstr>
      <vt:lpstr>What is machine learning?</vt:lpstr>
      <vt:lpstr>Examples and experience … </vt:lpstr>
      <vt:lpstr>Data in machine learning</vt:lpstr>
      <vt:lpstr>Types of machine learning</vt:lpstr>
      <vt:lpstr>Supervised learning</vt:lpstr>
      <vt:lpstr>Unsupervised learning</vt:lpstr>
      <vt:lpstr>Models, training and inference</vt:lpstr>
      <vt:lpstr>Model, training and inference</vt:lpstr>
      <vt:lpstr>How do we find the optimal parameters 𝜃?</vt:lpstr>
      <vt:lpstr>Stochastic gradient descent</vt:lpstr>
      <vt:lpstr>Over- and underfitting, regularization</vt:lpstr>
      <vt:lpstr>Training, validation and testing</vt:lpstr>
      <vt:lpstr>Supervised machine learning workflow</vt:lpstr>
      <vt:lpstr>Classification</vt:lpstr>
      <vt:lpstr>Classification: output is categorical</vt:lpstr>
      <vt:lpstr>Binary, multi-class and multi-label</vt:lpstr>
      <vt:lpstr>Example: MNIST - handwritten digits</vt:lpstr>
      <vt:lpstr>Performance measures: binary classification</vt:lpstr>
      <vt:lpstr>Accuracy, precision and recall</vt:lpstr>
      <vt:lpstr>Example: rare true class</vt:lpstr>
      <vt:lpstr>Example: dummy classifier</vt:lpstr>
      <vt:lpstr>Performance measures: multi-class</vt:lpstr>
      <vt:lpstr>Regression</vt:lpstr>
      <vt:lpstr>Regression: output is numerical</vt:lpstr>
      <vt:lpstr>Linear regression</vt:lpstr>
      <vt:lpstr>Nonlinear regression</vt:lpstr>
      <vt:lpstr>Performance measures for regression</vt:lpstr>
      <vt:lpstr>Clustering</vt:lpstr>
      <vt:lpstr>Unsupervised learning</vt:lpstr>
      <vt:lpstr>Clustering</vt:lpstr>
      <vt:lpstr>k-means</vt:lpstr>
      <vt:lpstr>Some geospatial examples</vt:lpstr>
      <vt:lpstr>Example geospatial regression problems</vt:lpstr>
      <vt:lpstr>Example geospatial classification problems</vt:lpstr>
      <vt:lpstr>Example geospatial clustering problems</vt:lpstr>
      <vt:lpstr>Super-resolution (model training on higher resolution data)</vt:lpstr>
      <vt:lpstr>Decloud (use RADAR to fill optical datas gaps)</vt:lpstr>
      <vt:lpstr>Building damage assessment</vt:lpstr>
      <vt:lpstr>Glacier mapping</vt:lpstr>
      <vt:lpstr>Roads identification, CNN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spatial data </dc:title>
  <dc:creator/>
  <cp:lastModifiedBy>pnsinha</cp:lastModifiedBy>
  <cp:revision>3</cp:revision>
  <dcterms:created xsi:type="dcterms:W3CDTF">2023-11-14T17:27:00Z</dcterms:created>
  <dcterms:modified xsi:type="dcterms:W3CDTF">2023-11-14T19:44:25Z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DD1187346C82473BB01E6AEC096BE16C_12</vt:lpwstr>
  </property>
  <property fmtid="{D5CDD505-2E9C-101B-9397-08002B2CF9AE}" pid="3" name="KSOProductBuildVer">
    <vt:lpwstr>1033-12.2.0.13266</vt:lpwstr>
  </property>
</Properties>
</file>